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4"/>
  </p:notesMasterIdLst>
  <p:sldIdLst>
    <p:sldId id="439" r:id="rId2"/>
    <p:sldId id="406" r:id="rId3"/>
    <p:sldId id="438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440" r:id="rId35"/>
    <p:sldId id="259" r:id="rId36"/>
    <p:sldId id="302" r:id="rId37"/>
    <p:sldId id="335" r:id="rId38"/>
    <p:sldId id="305" r:id="rId39"/>
    <p:sldId id="337" r:id="rId40"/>
    <p:sldId id="338" r:id="rId41"/>
    <p:sldId id="339" r:id="rId42"/>
    <p:sldId id="341" r:id="rId43"/>
    <p:sldId id="342" r:id="rId44"/>
    <p:sldId id="316" r:id="rId45"/>
    <p:sldId id="343" r:id="rId46"/>
    <p:sldId id="344" r:id="rId47"/>
    <p:sldId id="345" r:id="rId48"/>
    <p:sldId id="346" r:id="rId49"/>
    <p:sldId id="347" r:id="rId50"/>
    <p:sldId id="348" r:id="rId51"/>
    <p:sldId id="357" r:id="rId52"/>
    <p:sldId id="349" r:id="rId53"/>
    <p:sldId id="353" r:id="rId54"/>
    <p:sldId id="441" r:id="rId55"/>
    <p:sldId id="442" r:id="rId56"/>
    <p:sldId id="350" r:id="rId57"/>
    <p:sldId id="351" r:id="rId58"/>
    <p:sldId id="360" r:id="rId59"/>
    <p:sldId id="361" r:id="rId60"/>
    <p:sldId id="363" r:id="rId61"/>
    <p:sldId id="397" r:id="rId62"/>
    <p:sldId id="404" r:id="rId63"/>
    <p:sldId id="398" r:id="rId64"/>
    <p:sldId id="399" r:id="rId65"/>
    <p:sldId id="400" r:id="rId66"/>
    <p:sldId id="405" r:id="rId67"/>
    <p:sldId id="401" r:id="rId68"/>
    <p:sldId id="402" r:id="rId69"/>
    <p:sldId id="40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3" r:id="rId80"/>
    <p:sldId id="374" r:id="rId81"/>
    <p:sldId id="375" r:id="rId82"/>
    <p:sldId id="376" r:id="rId83"/>
    <p:sldId id="377" r:id="rId84"/>
    <p:sldId id="378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386" r:id="rId93"/>
    <p:sldId id="387" r:id="rId94"/>
    <p:sldId id="388" r:id="rId95"/>
    <p:sldId id="389" r:id="rId96"/>
    <p:sldId id="390" r:id="rId97"/>
    <p:sldId id="391" r:id="rId98"/>
    <p:sldId id="392" r:id="rId99"/>
    <p:sldId id="393" r:id="rId100"/>
    <p:sldId id="394" r:id="rId101"/>
    <p:sldId id="395" r:id="rId102"/>
    <p:sldId id="396" r:id="rId103"/>
  </p:sldIdLst>
  <p:sldSz cx="12192000" cy="6858000"/>
  <p:notesSz cx="6858000" cy="9144000"/>
  <p:embeddedFontLst>
    <p:embeddedFont>
      <p:font typeface="KoPubDotum Bold" panose="02020603020101020101" pitchFamily="18" charset="-127"/>
      <p:regular r:id="rId105"/>
    </p:embeddedFont>
    <p:embeddedFont>
      <p:font typeface="맑은 고딕" panose="020B0503020000020004" pitchFamily="50" charset="-127"/>
      <p:regular r:id="rId106"/>
      <p:bold r:id="rId107"/>
    </p:embeddedFont>
    <p:embeddedFont>
      <p:font typeface="KoPub돋움체 Medium" panose="02020603020101020101" pitchFamily="18" charset="-127"/>
      <p:regular r:id="rId108"/>
    </p:embeddedFont>
    <p:embeddedFont>
      <p:font typeface="Cambria Math" panose="02040503050406030204" pitchFamily="18" charset="0"/>
      <p:regular r:id="rId109"/>
    </p:embeddedFont>
    <p:embeddedFont>
      <p:font typeface="Arial Unicode MS" panose="020B0604020202020204" pitchFamily="50" charset="-127"/>
      <p:regular r:id="rId110"/>
    </p:embeddedFont>
    <p:embeddedFont>
      <p:font typeface="Lucida Console" panose="020B0609040504020204" pitchFamily="49" charset="0"/>
      <p:regular r:id="rId1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7444" autoAdjust="0"/>
  </p:normalViewPr>
  <p:slideViewPr>
    <p:cSldViewPr snapToGrid="0">
      <p:cViewPr varScale="1">
        <p:scale>
          <a:sx n="111" d="100"/>
          <a:sy n="111" d="100"/>
        </p:scale>
        <p:origin x="4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FC3D7-0D92-44D0-A7DF-883F7B2A91AC}" type="datetimeFigureOut">
              <a:rPr lang="ko-KR" altLang="en-US" smtClean="0"/>
              <a:pPr/>
              <a:t>2016-10-18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CD314-C8FB-49BD-B3F5-8A27E6220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99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25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60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817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ISOMAP</a:t>
            </a:r>
            <a:r>
              <a:rPr lang="en-US" altLang="ko-KR" baseline="0" dirty="0"/>
              <a:t> </a:t>
            </a:r>
            <a:r>
              <a:rPr lang="ko-KR" altLang="en-US" baseline="0" dirty="0"/>
              <a:t>특징 </a:t>
            </a:r>
            <a:r>
              <a:rPr lang="en-US" altLang="ko-KR" baseline="0" dirty="0"/>
              <a:t>: hole</a:t>
            </a:r>
            <a:r>
              <a:rPr lang="ko-KR" altLang="en-US" baseline="0" dirty="0"/>
              <a:t>이 있는 경우 </a:t>
            </a:r>
            <a:r>
              <a:rPr lang="en-US" altLang="ko-KR" baseline="0" dirty="0"/>
              <a:t>shortest path</a:t>
            </a:r>
            <a:r>
              <a:rPr lang="ko-KR" altLang="en-US" baseline="0" dirty="0"/>
              <a:t>를 찾는 경우이기 </a:t>
            </a:r>
            <a:r>
              <a:rPr lang="ko-KR" altLang="en-US" baseline="0" dirty="0" err="1"/>
              <a:t>떄문에</a:t>
            </a:r>
            <a:r>
              <a:rPr lang="ko-KR" altLang="en-US" baseline="0" dirty="0"/>
              <a:t> </a:t>
            </a:r>
            <a:r>
              <a:rPr lang="en-US" altLang="ko-KR" baseline="0" dirty="0"/>
              <a:t>hole</a:t>
            </a:r>
            <a:r>
              <a:rPr lang="ko-KR" altLang="en-US" baseline="0" dirty="0"/>
              <a:t>을 두고 같은 색이 멀리 떨어지게 되어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461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91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0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70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236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189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39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724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D314-C8FB-49BD-B3F5-8A27E6220F0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00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652D6-EBDB-42CD-9AE1-662CD1E2A1A3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16746" y="52472"/>
            <a:ext cx="2743200" cy="365125"/>
          </a:xfrm>
        </p:spPr>
        <p:txBody>
          <a:bodyPr/>
          <a:lstStyle>
            <a:lvl1pPr algn="ctr">
              <a:defRPr sz="900" b="1">
                <a:solidFill>
                  <a:srgbClr val="C00000"/>
                </a:solidFill>
              </a:defRPr>
            </a:lvl1pPr>
          </a:lstStyle>
          <a:p>
            <a:fld id="{37949D0F-9B17-46B0-AE69-6E4911C36E81}" type="slidenum">
              <a:rPr lang="ko-KR" altLang="en-US" smtClean="0"/>
              <a:pPr/>
              <a:t>‹#›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3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A6C-BAC6-4575-9CAF-21715C3887AE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28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5BE3B-5A52-4E52-8CA5-596BDDBFFF4D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5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5432-1DF9-410F-AAF6-9D49BBD4A915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1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FB92-EA5A-4284-ADB5-3902AC008842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4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D96B-2DAA-456C-B9CA-6FD815F1CBEC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78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7396-EB12-4620-91DE-299F1F32F2DB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2393-BA99-4E26-B164-AF8F6ABEA0AA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80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1E53-4E39-48BD-BB3A-4CEAFDF559BD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05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583D8-2D79-4C1E-A397-EB8F5C027B0C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3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1F2B-7267-4297-BC65-65983317449F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6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311C3-4CD8-4F8F-913C-33A64FD9C387}" type="datetime1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49D0F-9B17-46B0-AE69-6E4911C36E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1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gif"/><Relationship Id="rId4" Type="http://schemas.openxmlformats.org/officeDocument/2006/relationships/image" Target="../media/image87.g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91.gi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gif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6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gif"/><Relationship Id="rId3" Type="http://schemas.openxmlformats.org/officeDocument/2006/relationships/image" Target="../media/image86.gif"/><Relationship Id="rId7" Type="http://schemas.openxmlformats.org/officeDocument/2006/relationships/image" Target="../media/image90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10" Type="http://schemas.openxmlformats.org/officeDocument/2006/relationships/image" Target="../media/image93.gif"/><Relationship Id="rId4" Type="http://schemas.openxmlformats.org/officeDocument/2006/relationships/image" Target="../media/image87.gif"/><Relationship Id="rId9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13620" y="6548564"/>
            <a:ext cx="39647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 Mining &amp; Quality Control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279670" y="727246"/>
            <a:ext cx="5104362" cy="5135412"/>
            <a:chOff x="1775520" y="1226111"/>
            <a:chExt cx="4112662" cy="4137681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7" name="육각형 6"/>
            <p:cNvSpPr/>
            <p:nvPr/>
          </p:nvSpPr>
          <p:spPr>
            <a:xfrm>
              <a:off x="1775520" y="1916832"/>
              <a:ext cx="1587056" cy="136815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" name="육각형 16"/>
            <p:cNvSpPr/>
            <p:nvPr/>
          </p:nvSpPr>
          <p:spPr>
            <a:xfrm>
              <a:off x="3038323" y="1226111"/>
              <a:ext cx="1587056" cy="136815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" name="육각형 17"/>
            <p:cNvSpPr/>
            <p:nvPr/>
          </p:nvSpPr>
          <p:spPr>
            <a:xfrm>
              <a:off x="4301126" y="1916832"/>
              <a:ext cx="1587056" cy="136815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" name="육각형 18"/>
            <p:cNvSpPr/>
            <p:nvPr/>
          </p:nvSpPr>
          <p:spPr>
            <a:xfrm>
              <a:off x="3038323" y="2607553"/>
              <a:ext cx="1587056" cy="136815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>
              <a:off x="1775520" y="3304919"/>
              <a:ext cx="1587056" cy="136815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육각형 20"/>
            <p:cNvSpPr/>
            <p:nvPr/>
          </p:nvSpPr>
          <p:spPr>
            <a:xfrm>
              <a:off x="3038323" y="3995640"/>
              <a:ext cx="1587056" cy="136815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943872" y="3496940"/>
            <a:ext cx="70567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KoPubDotum Bold" panose="02020603020101020101" pitchFamily="18" charset="-127"/>
                <a:ea typeface="KoPubDotum Bold" panose="02020603020101020101" pitchFamily="18" charset="-127"/>
              </a:rPr>
              <a:t>Feature Selection &amp;</a:t>
            </a:r>
          </a:p>
          <a:p>
            <a:r>
              <a:rPr lang="en-US" altLang="ko-KR" sz="3600" dirty="0">
                <a:latin typeface="KoPubDotum Bold" panose="02020603020101020101" pitchFamily="18" charset="-127"/>
                <a:ea typeface="KoPubDotum Bold" panose="02020603020101020101" pitchFamily="18" charset="-127"/>
              </a:rPr>
              <a:t>	</a:t>
            </a:r>
            <a:r>
              <a:rPr lang="en-US" altLang="ko-KR" sz="3600" dirty="0" smtClean="0">
                <a:latin typeface="KoPubDotum Bold" panose="02020603020101020101" pitchFamily="18" charset="-127"/>
                <a:ea typeface="KoPubDotum Bold" panose="02020603020101020101" pitchFamily="18" charset="-127"/>
              </a:rPr>
              <a:t>Dimensionality Reduction</a:t>
            </a:r>
          </a:p>
          <a:p>
            <a:endParaRPr lang="en-US" altLang="ko-KR" sz="3200" dirty="0" smtClean="0"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  <a:p>
            <a:r>
              <a:rPr lang="en-US" altLang="ko-KR" dirty="0" smtClean="0">
                <a:latin typeface="KoPubDotum Bold" panose="02020603020101020101" pitchFamily="18" charset="-127"/>
                <a:ea typeface="KoPubDotum Bold" panose="02020603020101020101" pitchFamily="18" charset="-127"/>
              </a:rPr>
              <a:t>Team 1: </a:t>
            </a:r>
            <a:r>
              <a:rPr lang="ko-KR" altLang="en-US" dirty="0" err="1" smtClean="0">
                <a:latin typeface="KoPubDotum Bold" panose="02020603020101020101" pitchFamily="18" charset="-127"/>
                <a:ea typeface="KoPubDotum Bold" panose="02020603020101020101" pitchFamily="18" charset="-127"/>
              </a:rPr>
              <a:t>곽민구</a:t>
            </a:r>
            <a:r>
              <a:rPr lang="en-US" altLang="ko-KR" dirty="0" smtClean="0">
                <a:latin typeface="KoPubDotum Bold" panose="02020603020101020101" pitchFamily="18" charset="-127"/>
                <a:ea typeface="KoPubDotum Bold" panose="02020603020101020101" pitchFamily="18" charset="-127"/>
              </a:rPr>
              <a:t>, </a:t>
            </a:r>
            <a:r>
              <a:rPr lang="ko-KR" altLang="en-US" dirty="0" err="1" smtClean="0">
                <a:latin typeface="KoPubDotum Bold" panose="02020603020101020101" pitchFamily="18" charset="-127"/>
                <a:ea typeface="KoPubDotum Bold" panose="02020603020101020101" pitchFamily="18" charset="-127"/>
              </a:rPr>
              <a:t>김해동</a:t>
            </a:r>
            <a:r>
              <a:rPr lang="en-US" altLang="ko-KR" dirty="0" smtClean="0">
                <a:latin typeface="KoPubDotum Bold" panose="02020603020101020101" pitchFamily="18" charset="-127"/>
                <a:ea typeface="KoPubDotum Bold" panose="02020603020101020101" pitchFamily="18" charset="-127"/>
              </a:rPr>
              <a:t>, </a:t>
            </a:r>
            <a:r>
              <a:rPr lang="ko-KR" altLang="en-US" dirty="0" smtClean="0">
                <a:latin typeface="KoPubDotum Bold" panose="02020603020101020101" pitchFamily="18" charset="-127"/>
                <a:ea typeface="KoPubDotum Bold" panose="02020603020101020101" pitchFamily="18" charset="-127"/>
              </a:rPr>
              <a:t>서덕성</a:t>
            </a:r>
            <a:endParaRPr lang="ko-KR" altLang="en-US" dirty="0"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25" y="5782643"/>
            <a:ext cx="2899792" cy="10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6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" name="그룹 21"/>
          <p:cNvGrpSpPr/>
          <p:nvPr/>
        </p:nvGrpSpPr>
        <p:grpSpPr>
          <a:xfrm>
            <a:off x="937832" y="1148006"/>
            <a:ext cx="10888408" cy="830997"/>
            <a:chOff x="1402057" y="883768"/>
            <a:chExt cx="10888408" cy="830997"/>
          </a:xfrm>
        </p:grpSpPr>
        <p:sp>
          <p:nvSpPr>
            <p:cNvPr id="9" name="갈매기형 수장 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 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767025" y="883768"/>
                  <a:ext cx="1052344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‘</a:t>
                  </a:r>
                  <a:r>
                    <a:rPr lang="en-US" altLang="ko-KR" sz="16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forward.search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’, ‘</a:t>
                  </a:r>
                  <a:r>
                    <a:rPr lang="en-US" altLang="ko-KR" sz="16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backward.search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’: “The algorithm for searching attribute subset space”</a:t>
                  </a:r>
                </a:p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Usage:</a:t>
                  </a:r>
                </a:p>
                <a:p>
                  <a:r>
                    <a:rPr lang="en-US" altLang="ko-KR" sz="1600" b="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FW &lt;-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forward</m:t>
                      </m:r>
                      <m: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search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(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𝑛𝑎𝑚𝑒𝑠</m:t>
                      </m:r>
                      <m:d>
                        <m:dPr>
                          <m:ctrlP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𝑡𝑟𝑛𝐷𝑎𝑡𝑎𝑋</m:t>
                          </m:r>
                        </m:e>
                      </m:d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, 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𝑒𝑣𝑎𝑙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.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𝑓𝑢𝑛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𝐹𝑠𝑒𝑙𝑒𝑐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_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𝑒𝑣𝑎𝑙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)</m:t>
                      </m:r>
                    </m:oMath>
                  </a14:m>
                  <a:endPara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25" y="883768"/>
                  <a:ext cx="10523440" cy="830997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937832" y="2187273"/>
          <a:ext cx="8832701" cy="1423429"/>
        </p:xfrm>
        <a:graphic>
          <a:graphicData uri="http://schemas.openxmlformats.org/drawingml/2006/table">
            <a:tbl>
              <a:tblPr/>
              <a:tblGrid>
                <a:gridCol w="112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7701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37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32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attributes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선택할 변수들의 이름 집합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타겟 변수는 빼줘야 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evl.fun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평가 함수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입력 값으로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attributes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를 받고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그 변수들로 만든 모형을 적합하고 평가지표를 출력 값으로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반환해야 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90507" y="619968"/>
            <a:ext cx="1639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1-3. ‘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10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9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0553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속도 비교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2054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4-1.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근접이웃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vs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13" y="2406573"/>
            <a:ext cx="6152752" cy="42256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3001" y="2388093"/>
            <a:ext cx="6173808" cy="4261194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4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70" y="3183820"/>
            <a:ext cx="2100126" cy="1174748"/>
          </a:xfrm>
          <a:prstGeom prst="rect">
            <a:avLst/>
          </a:prstGeom>
          <a:ln>
            <a:noFill/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5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0" y="3213042"/>
            <a:ext cx="2100126" cy="1174748"/>
          </a:xfrm>
          <a:prstGeom prst="rect">
            <a:avLst/>
          </a:prstGeom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937831" y="893101"/>
            <a:ext cx="93158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2000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근접이웃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수를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[3, 5, 10, 15, 25, 40, 50]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변화시키며 시간 측정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(10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 반복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ISOMAP &gt; LLE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근접이웃수가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이상이면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ISOMAP, LLE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모두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선형적으로 증가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 패턴이 나타남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100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1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7893" y="2373250"/>
            <a:ext cx="6203113" cy="42567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513" y="2406572"/>
            <a:ext cx="6158006" cy="4172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875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4-2.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vs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71" y="2400826"/>
            <a:ext cx="6089122" cy="41358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2201" y="2373156"/>
            <a:ext cx="6136739" cy="4181303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6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70" y="3183820"/>
            <a:ext cx="2100126" cy="1174748"/>
          </a:xfrm>
          <a:prstGeom prst="rect">
            <a:avLst/>
          </a:prstGeom>
          <a:ln>
            <a:noFill/>
          </a:ln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7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0" y="3213042"/>
            <a:ext cx="2100126" cy="1174748"/>
          </a:xfrm>
          <a:prstGeom prst="rect">
            <a:avLst/>
          </a:prstGeom>
          <a:ln>
            <a:noFill/>
          </a:ln>
        </p:spPr>
      </p:pic>
      <p:sp>
        <p:nvSpPr>
          <p:cNvPr id="26" name="직사각형 25"/>
          <p:cNvSpPr/>
          <p:nvPr/>
        </p:nvSpPr>
        <p:spPr>
          <a:xfrm>
            <a:off x="937831" y="894783"/>
            <a:ext cx="107139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근접이웃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15, perplexity 30)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관측치를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[1000, 1500, … , 3500, 4000]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변화시키며 시간 측정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(10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 반복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 &gt;&gt; BH-SNE &gt; ISOMAP &gt; LLE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ISOMAP, t-SNE: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기하급수적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증가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LLE, BH-SNE: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비교적 선형적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패턴을 보임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51435" y="9432"/>
            <a:ext cx="20553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속도 비교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101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7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695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4-3.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vs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7831" y="2400826"/>
            <a:ext cx="6151019" cy="421226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37831" y="898302"/>
            <a:ext cx="107139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근접이웃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15, perplexity 30) Olivetti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4096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차원을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[30, 33, …, 95, 100]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퍼센트로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리사이즈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시키며 시간 측정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(10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 반복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 &gt;&gt; BH-SNE &gt; LLE &gt; ISOMAP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ISOMAP, LLE, BH-SNE: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선형적인 패턴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나타남 </a:t>
            </a:r>
            <a:r>
              <a:rPr lang="en-US" altLang="ko-KR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t-SNE: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큰 차이를 보이지 않음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900000" flipH="1" flipV="1">
            <a:off x="7088850" y="4249231"/>
            <a:ext cx="1021670" cy="984327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312860" y="3839553"/>
            <a:ext cx="3140231" cy="16374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LLE </a:t>
            </a:r>
            <a:r>
              <a:rPr lang="en-US" altLang="ko-KR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ISOMAP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51435" y="9432"/>
            <a:ext cx="20553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속도 비교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102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49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543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1-4. ‘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</a:t>
              </a:r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gaselect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’ Package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37831" y="1528951"/>
            <a:ext cx="107927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“Provides a genetic algorithm for finding variable subsets in high dimensional data with high prediction performance.”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유전 알고리즘을 변수 선택에 사용하기 쉽게 편성한 패키지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genAlgControl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’, (‘</a:t>
            </a:r>
            <a:r>
              <a:rPr lang="en-US" altLang="ko-KR" sz="1400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evaluatorFit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’, ‘</a:t>
            </a:r>
            <a:r>
              <a:rPr lang="en-US" altLang="ko-KR" sz="1400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evaluatorLM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’), ‘</a:t>
            </a:r>
            <a:r>
              <a:rPr lang="en-US" altLang="ko-KR" sz="1400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genAlg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기본적으로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함수가 필요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11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55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" name="그룹 21"/>
          <p:cNvGrpSpPr/>
          <p:nvPr/>
        </p:nvGrpSpPr>
        <p:grpSpPr>
          <a:xfrm>
            <a:off x="937832" y="1148006"/>
            <a:ext cx="10888408" cy="830997"/>
            <a:chOff x="1402057" y="883768"/>
            <a:chExt cx="10888408" cy="830997"/>
          </a:xfrm>
        </p:grpSpPr>
        <p:sp>
          <p:nvSpPr>
            <p:cNvPr id="9" name="갈매기형 수장 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 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767025" y="883768"/>
                  <a:ext cx="1052344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‘</a:t>
                  </a:r>
                  <a:r>
                    <a:rPr lang="en-US" altLang="ko-KR" sz="16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genAlgControl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’: “Set control arguments for the genetic algorithm”</a:t>
                  </a:r>
                </a:p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Usage:</a:t>
                  </a:r>
                </a:p>
                <a:p>
                  <a:r>
                    <a:rPr lang="en-US" altLang="ko-KR" sz="1600" b="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gaPar</a:t>
                  </a:r>
                  <a:r>
                    <a:rPr lang="en-US" altLang="ko-KR" sz="1600" b="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 &lt;-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genAlgControl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(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𝑝𝑜𝑝𝑢𝑙𝑎𝑡𝑖𝑜𝑛𝑆𝑖𝑧𝑒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=100, 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𝑛𝑢𝑚𝐺𝑒𝑛𝑒𝑟𝑎𝑡𝑖𝑜𝑛𝑠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=30,  …, 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𝑐𝑟𝑜𝑠𝑠𝑜𝑣𝑒𝑟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="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𝑟𝑎𝑛𝑑𝑜𝑚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")</m:t>
                      </m:r>
                    </m:oMath>
                  </a14:m>
                  <a:endPara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25" y="883768"/>
                  <a:ext cx="10523440" cy="830997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937832" y="2063049"/>
          <a:ext cx="9802887" cy="4501961"/>
        </p:xfrm>
        <a:graphic>
          <a:graphicData uri="http://schemas.openxmlformats.org/drawingml/2006/table">
            <a:tbl>
              <a:tblPr/>
              <a:tblGrid>
                <a:gridCol w="154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7592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3318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populationSize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염색체의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알고리즘이 해 공간을 탐색하기에 충분할 정도로 커야 함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1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numGenerations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반복 횟수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기본값 없음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29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minVariables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최소 변수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기본값 없음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552991"/>
                  </a:ext>
                </a:extLst>
              </a:tr>
              <a:tr h="53129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maxVariables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최대 변수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기본값 없음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30083"/>
                  </a:ext>
                </a:extLst>
              </a:tr>
              <a:tr h="53129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elitism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모든 세대에서 유지할 우성 염색체의 수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476819"/>
                  </a:ext>
                </a:extLst>
              </a:tr>
              <a:tr h="5411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mutationProbability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변종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0.01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984490"/>
                  </a:ext>
                </a:extLst>
              </a:tr>
              <a:tr h="53129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crossover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교배 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“single” | “random”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17747"/>
                  </a:ext>
                </a:extLst>
              </a:tr>
              <a:tr h="53129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fitnessScaling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평가지표 스케일링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“none”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“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exp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”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32289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90507" y="619968"/>
            <a:ext cx="1543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1-4. ‘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12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" name="그룹 21"/>
          <p:cNvGrpSpPr/>
          <p:nvPr/>
        </p:nvGrpSpPr>
        <p:grpSpPr>
          <a:xfrm>
            <a:off x="937832" y="1148006"/>
            <a:ext cx="10888408" cy="1077218"/>
            <a:chOff x="1402057" y="883768"/>
            <a:chExt cx="10888408" cy="1077218"/>
          </a:xfrm>
        </p:grpSpPr>
        <p:sp>
          <p:nvSpPr>
            <p:cNvPr id="9" name="갈매기형 수장 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 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767025" y="883768"/>
                  <a:ext cx="10523440" cy="10772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‘</a:t>
                  </a:r>
                  <a:r>
                    <a:rPr lang="en-US" altLang="ko-KR" sz="16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evaluatorLM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’: “Create an evaluator that uses a linear model to evaluate the fitness”</a:t>
                  </a:r>
                </a:p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Usage:</a:t>
                  </a:r>
                </a:p>
                <a:p>
                  <a:r>
                    <a:rPr lang="en-US" altLang="ko-KR" sz="1600" b="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fitFn</a:t>
                  </a:r>
                  <a:r>
                    <a:rPr lang="en-US" altLang="ko-KR" sz="1600" b="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 &lt;-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evaluatorLM</m:t>
                      </m:r>
                      <m:d>
                        <m:dPr>
                          <m:ctrlP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𝑠𝑡𝑎𝑡𝑖𝑠𝑡𝑖𝑐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600" b="0" i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BIC</m:t>
                          </m:r>
                        </m:e>
                      </m:d>
                    </m:oMath>
                  </a14:m>
                  <a:endParaRPr lang="en-US" altLang="ko-KR" sz="1600" b="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ea typeface="KoPub돋움체 Medium" panose="02020603020101020101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선형 함수일 때 사용</a:t>
                  </a:r>
                  <a:endParaRPr lang="en-US" altLang="ko-KR" sz="1600" b="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ea typeface="KoPub돋움체 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25" y="883768"/>
                  <a:ext cx="10523440" cy="1077218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937832" y="2392604"/>
          <a:ext cx="9802887" cy="741751"/>
        </p:xfrm>
        <a:graphic>
          <a:graphicData uri="http://schemas.openxmlformats.org/drawingml/2006/table">
            <a:tbl>
              <a:tblPr/>
              <a:tblGrid>
                <a:gridCol w="154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7592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3318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statistic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평가 지표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“BIC” | “AIC” | “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adjusted.r.squared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” | “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r.squared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”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90507" y="619968"/>
            <a:ext cx="1543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1-4. ‘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" name="그룹 21"/>
          <p:cNvGrpSpPr/>
          <p:nvPr/>
        </p:nvGrpSpPr>
        <p:grpSpPr>
          <a:xfrm>
            <a:off x="937832" y="3694023"/>
            <a:ext cx="10888408" cy="1077218"/>
            <a:chOff x="1402057" y="883768"/>
            <a:chExt cx="10888408" cy="1077218"/>
          </a:xfrm>
        </p:grpSpPr>
        <p:sp>
          <p:nvSpPr>
            <p:cNvPr id="15" name="갈매기형 수장 14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갈매기형 수장 1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767025" y="883768"/>
                  <a:ext cx="10523440" cy="10772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‘</a:t>
                  </a:r>
                  <a:r>
                    <a:rPr lang="en-US" altLang="ko-KR" sz="16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evaluatorFit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’: “Create the object that controls the evaluation step in the genetic </a:t>
                  </a:r>
                  <a:r>
                    <a:rPr lang="en-US" altLang="ko-KR" sz="16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algoritgm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”</a:t>
                  </a:r>
                </a:p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Usage:</a:t>
                  </a:r>
                </a:p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fitFn &lt;-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evaluator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𝐹𝑖𝑡</m:t>
                      </m:r>
                      <m:d>
                        <m:dPr>
                          <m:ctrlPr>
                            <a:rPr lang="en-US" altLang="ko-KR" sz="1600" i="1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𝑠𝑡𝑎𝑡𝑖𝑠𝑡𝑖𝑐</m:t>
                          </m:r>
                          <m:r>
                            <a:rPr lang="en-US" altLang="ko-KR" sz="1600" i="1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BIC</m:t>
                          </m:r>
                        </m:e>
                      </m:d>
                    </m:oMath>
                  </a14:m>
                  <a:endPara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ea typeface="KoPub돋움체 Medium" panose="02020603020101020101" pitchFamily="18" charset="-127"/>
                  </a:endParaRPr>
                </a:p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Partial Least Squared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모델로 적합할 수 있는 함수일 때 사용</a:t>
                  </a:r>
                  <a:endParaRPr lang="en-US" altLang="ko-KR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ea typeface="KoPub돋움체 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25" y="883768"/>
                  <a:ext cx="10523440" cy="1077218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937831" y="4859130"/>
          <a:ext cx="9802887" cy="741751"/>
        </p:xfrm>
        <a:graphic>
          <a:graphicData uri="http://schemas.openxmlformats.org/drawingml/2006/table">
            <a:tbl>
              <a:tblPr/>
              <a:tblGrid>
                <a:gridCol w="154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7592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3318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statistics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평가 지표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“BIC” | “AIC” | “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adjusted.r.squared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” | “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r.squared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”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13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14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" name="그룹 21"/>
          <p:cNvGrpSpPr/>
          <p:nvPr/>
        </p:nvGrpSpPr>
        <p:grpSpPr>
          <a:xfrm>
            <a:off x="937832" y="1148006"/>
            <a:ext cx="10888408" cy="830997"/>
            <a:chOff x="1402057" y="883768"/>
            <a:chExt cx="10888408" cy="830997"/>
          </a:xfrm>
        </p:grpSpPr>
        <p:sp>
          <p:nvSpPr>
            <p:cNvPr id="9" name="갈매기형 수장 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 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767025" y="883768"/>
                  <a:ext cx="1052344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‘</a:t>
                  </a:r>
                  <a:r>
                    <a:rPr lang="en-US" altLang="ko-KR" sz="16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genAlg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’: “Genetic algorithm for variable subset selection”</a:t>
                  </a:r>
                </a:p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Usage:</a:t>
                  </a:r>
                </a:p>
                <a:p>
                  <a:r>
                    <a:rPr lang="en-US" altLang="ko-KR" sz="16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gaResult</a:t>
                  </a:r>
                  <a:r>
                    <a:rPr lang="en-US" altLang="ko-KR" sz="1600" b="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 &lt;-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genAlg</m:t>
                      </m:r>
                      <m:d>
                        <m:dPr>
                          <m:ctrlP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𝑦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𝑡𝑟𝑛𝐷𝑎𝑡𝑎𝑌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,  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𝑋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𝑡𝑟𝑛𝐷𝑎𝑡𝑎𝑋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,   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𝑐𝑜𝑛𝑡𝑟𝑜𝑙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𝑔𝑎𝑃𝑎𝑟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,   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𝑒𝑣𝑎𝑙𝑢𝑎𝑡𝑜𝑟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𝑓𝑖𝑡𝐹𝑛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,   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𝑠𝑒𝑒𝑑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=331</m:t>
                          </m:r>
                        </m:e>
                      </m:d>
                    </m:oMath>
                  </a14:m>
                  <a:endParaRPr lang="en-US" altLang="ko-KR" sz="1600" b="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ea typeface="KoPub돋움체 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25" y="883768"/>
                  <a:ext cx="10523440" cy="830997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937832" y="2392604"/>
          <a:ext cx="9802887" cy="2381375"/>
        </p:xfrm>
        <a:graphic>
          <a:graphicData uri="http://schemas.openxmlformats.org/drawingml/2006/table">
            <a:tbl>
              <a:tblPr/>
              <a:tblGrid>
                <a:gridCol w="154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7592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3318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목적 변수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설명 변수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105495"/>
                  </a:ext>
                </a:extLst>
              </a:tr>
              <a:tr h="4099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control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제어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genAlgControl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의 결과값을 넣어주면 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981389"/>
                  </a:ext>
                </a:extLst>
              </a:tr>
              <a:tr h="4099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evaluator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평가 함수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evaluatorLM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또는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evaluatorFit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을 쓰거나 사용자가 직접 정의할 수도 있음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35803"/>
                  </a:ext>
                </a:extLst>
              </a:tr>
              <a:tr h="4099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seed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씨드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넘버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같은 결과를 얻기 원하면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씨드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넘버를 설정해 주어야 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708772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90507" y="619968"/>
            <a:ext cx="1543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1-4. ‘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14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5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1-5. ‘GA’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‘GA’ Package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37831" y="1528951"/>
            <a:ext cx="107927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“The package provides a flexible general-purpose set of tools for implementing genetic algorithms search in both the continuous and discrete case, whether constrained or not”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유전 알고리즘의 범용적인 사용을 위한 패키지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변수선택에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특화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적합할 함수를 항상 사용자가 직접 정의해야 함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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사용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15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87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" name="그룹 21"/>
          <p:cNvGrpSpPr/>
          <p:nvPr/>
        </p:nvGrpSpPr>
        <p:grpSpPr>
          <a:xfrm>
            <a:off x="937832" y="1148006"/>
            <a:ext cx="10888408" cy="830997"/>
            <a:chOff x="1402057" y="883768"/>
            <a:chExt cx="10888408" cy="830997"/>
          </a:xfrm>
        </p:grpSpPr>
        <p:sp>
          <p:nvSpPr>
            <p:cNvPr id="9" name="갈매기형 수장 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 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767025" y="883768"/>
                  <a:ext cx="1052344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‘</a:t>
                  </a:r>
                  <a:r>
                    <a:rPr lang="en-US" altLang="ko-KR" sz="16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ga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’: “Maximization of a fitness function using genetic algorithms”</a:t>
                  </a:r>
                </a:p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Usage:</a:t>
                  </a:r>
                </a:p>
                <a:p>
                  <a:r>
                    <a:rPr lang="en-US" altLang="ko-KR" sz="1600" b="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GAresults</a:t>
                  </a:r>
                  <a:r>
                    <a:rPr lang="en-US" altLang="ko-KR" sz="1600" b="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 &lt;-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ga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(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𝑡𝑦𝑝𝑒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binar</m:t>
                      </m:r>
                      <m:r>
                        <a:rPr lang="en-US" altLang="ko-KR" sz="1600" b="0" i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𝑦</m:t>
                      </m:r>
                      <m:r>
                        <a:rPr lang="en-US" altLang="ko-KR" sz="1600" b="0" i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,  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fitness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my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GAfit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,  …,  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population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 = "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gabin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population</m:t>
                      </m:r>
                      <m:r>
                        <m:rPr>
                          <m:nor/>
                        </m:rPr>
                        <a:rPr lang="en-US" altLang="ko-KR" sz="1600" b="0" i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"</m:t>
                      </m:r>
                      <m:r>
                        <a:rPr lang="en-US" altLang="ko-KR" sz="1600" b="0" i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 </m:t>
                      </m:r>
                      <m:r>
                        <a:rPr lang="en-US" altLang="ko-KR" sz="1600" b="0" i="1" smtClean="0">
                          <a:ln>
                            <a:noFill/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…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)</m:t>
                      </m:r>
                    </m:oMath>
                  </a14:m>
                  <a:endPara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25" y="883768"/>
                  <a:ext cx="10523440" cy="830997"/>
                </a:xfrm>
                <a:prstGeom prst="rect">
                  <a:avLst/>
                </a:prstGeom>
                <a:blipFill>
                  <a:blip r:embed="rId2" cstate="print"/>
                  <a:stretch>
                    <a:fillRect b="-29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937832" y="2117643"/>
          <a:ext cx="8832701" cy="4488067"/>
        </p:xfrm>
        <a:graphic>
          <a:graphicData uri="http://schemas.openxmlformats.org/drawingml/2006/table">
            <a:tbl>
              <a:tblPr/>
              <a:tblGrid>
                <a:gridCol w="112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7701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3710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32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결정 변수의 형태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“binary” | “real-valued” | “permutation” 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우리는 변수 선택을 하기 때문에 변수의 형태는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binary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이다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. (1: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선택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, 0: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선택 안 함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fitness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적합 함수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평가 함수는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GA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가 최적화 해야 할 변수를 입력 받아 성능을 수치로 반환하는 함수임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GA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는 적합 함수가 반환하는 값이 최대가 되도록 입력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받은 변수를 조정함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0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population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생성 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gabin_Population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&gt;&gt; A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random population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384247"/>
                  </a:ext>
                </a:extLst>
              </a:tr>
              <a:tr h="5940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selection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gabin_lrSelection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gabin_nlrSelection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gabin_rwSelection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gabin_tourSelection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&gt;&gt;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Linear rank | Non-linear rank | Roulette wheel | Tournament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549861"/>
                  </a:ext>
                </a:extLst>
              </a:tr>
              <a:tr h="5940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crossover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crossover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gabin_spCrossover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gabin_uCrossover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&gt;&gt; Single-point crossover | Uniform crossover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828738"/>
                  </a:ext>
                </a:extLst>
              </a:tr>
              <a:tr h="5940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mutation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mutation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gabin_raMutation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&gt;&gt; Uniform random mutation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67606"/>
                  </a:ext>
                </a:extLst>
              </a:tr>
              <a:tr h="5940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popSize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population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크기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6187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90507" y="619968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1-5. ‘GA’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16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1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 methods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</a:t>
            </a: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결과 및 분석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‘MASS’ +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 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‘leaps’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	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‘GA’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63114" y="2072029"/>
            <a:ext cx="2161512" cy="302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‘MASS’ +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Linear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‘leaps’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 Tree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‘GA’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설계 및 목적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데이터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결과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02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3225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2-1. ‘MASS’ +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 함수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381474" y="1579930"/>
            <a:ext cx="48025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Boston Housing data (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회귀문제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506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(Training: 354, Test: 152)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선형회귀함수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60511" y="1388656"/>
            <a:ext cx="4984692" cy="21421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71760" y="1220941"/>
            <a:ext cx="2536638" cy="34923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데이터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&amp;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평가 함수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06060" y="1388656"/>
            <a:ext cx="4984692" cy="25381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717309" y="1220941"/>
            <a:ext cx="2536638" cy="34923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결과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0510" y="3967042"/>
            <a:ext cx="10630242" cy="2470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71760" y="3799327"/>
            <a:ext cx="2536638" cy="34923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코드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0510" y="4324045"/>
            <a:ext cx="106604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lm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medv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bostonTrn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lm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medv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.,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bostonTrn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#Generic 'step' function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FW1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step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scope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lower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upper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fullMod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direction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"forward"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#'</a:t>
            </a:r>
            <a:r>
              <a:rPr lang="en-US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stepAIC</a:t>
            </a:r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' function supported by MASS package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FW2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stepAIC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scope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lower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upper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fullMod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direction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"forward"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BW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stepAIC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scope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lower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upper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fullMod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direction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"backward"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SW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stepAIC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scope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lower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upper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fullMod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direction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"both"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400" dirty="0">
              <a:effectLst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5383" y="1657546"/>
            <a:ext cx="2920468" cy="222175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9525851" y="1939680"/>
          <a:ext cx="1776504" cy="1489501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888252">
                  <a:extLst>
                    <a:ext uri="{9D8B030D-6E8A-4147-A177-3AD203B41FA5}">
                      <a16:colId xmlns:a16="http://schemas.microsoft.com/office/drawing/2014/main" val="3560949679"/>
                    </a:ext>
                  </a:extLst>
                </a:gridCol>
                <a:gridCol w="888252">
                  <a:extLst>
                    <a:ext uri="{9D8B030D-6E8A-4147-A177-3AD203B41FA5}">
                      <a16:colId xmlns:a16="http://schemas.microsoft.com/office/drawing/2014/main" val="810973454"/>
                    </a:ext>
                  </a:extLst>
                </a:gridCol>
              </a:tblGrid>
              <a:tr h="358056">
                <a:tc>
                  <a:txBody>
                    <a:bodyPr/>
                    <a:lstStyle/>
                    <a:p>
                      <a:r>
                        <a:rPr lang="en-US" sz="1200" dirty="0"/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409673"/>
                  </a:ext>
                </a:extLst>
              </a:tr>
              <a:tr h="389765">
                <a:tc>
                  <a:txBody>
                    <a:bodyPr/>
                    <a:lstStyle/>
                    <a:p>
                      <a:r>
                        <a:rPr lang="en-US" sz="1200" dirty="0"/>
                        <a:t>Forward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92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Backward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104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Stepwise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866127"/>
                  </a:ext>
                </a:extLst>
              </a:tr>
            </a:tbl>
          </a:graphicData>
        </a:graphic>
      </p:graphicFrame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18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4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3225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1253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2-2. ‘leaps’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81474" y="1579930"/>
            <a:ext cx="48025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Wine data (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분류문제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178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(Training: 126, Test: 52)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로지스틱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회귀 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60511" y="1388656"/>
            <a:ext cx="4984692" cy="21421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71760" y="1220941"/>
            <a:ext cx="2536638" cy="34923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데이터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&amp;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평가 함수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0510" y="3967042"/>
            <a:ext cx="10630242" cy="2470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71760" y="3799327"/>
            <a:ext cx="2536638" cy="34923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코드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1760" y="4208714"/>
            <a:ext cx="104989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nnet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leaps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FSelector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multinom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.,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nullMod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multinom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#Exhaustive search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ES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regsubsets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.,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nvmax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method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"exhaustive"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ES_summary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ES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19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7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524000" y="20"/>
            <a:ext cx="9144000" cy="130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" name="그룹 10"/>
          <p:cNvGrpSpPr>
            <a:grpSpLocks/>
          </p:cNvGrpSpPr>
          <p:nvPr/>
        </p:nvGrpSpPr>
        <p:grpSpPr bwMode="auto">
          <a:xfrm>
            <a:off x="3265838" y="2519239"/>
            <a:ext cx="5643218" cy="1109156"/>
            <a:chOff x="2765554" y="3717032"/>
            <a:chExt cx="3915022" cy="1110114"/>
          </a:xfrm>
        </p:grpSpPr>
        <p:sp>
          <p:nvSpPr>
            <p:cNvPr id="12" name="TextBox 11"/>
            <p:cNvSpPr txBox="1"/>
            <p:nvPr/>
          </p:nvSpPr>
          <p:spPr>
            <a:xfrm>
              <a:off x="2765554" y="3717032"/>
              <a:ext cx="369946" cy="1108953"/>
            </a:xfrm>
            <a:prstGeom prst="rect">
              <a:avLst/>
            </a:prstGeom>
            <a:noFill/>
            <a:scene3d>
              <a:camera prst="obliqueTopRight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[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10630" y="3718193"/>
              <a:ext cx="369946" cy="1108953"/>
            </a:xfrm>
            <a:prstGeom prst="rect">
              <a:avLst/>
            </a:prstGeom>
            <a:noFill/>
            <a:scene3d>
              <a:camera prst="obliqueTopRight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]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5462598" y="1700808"/>
            <a:ext cx="141724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PART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&gt;&gt;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5269446" y="2731605"/>
            <a:ext cx="2090636" cy="6474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선택법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08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3225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1253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2-2. ‘leaps’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0510" y="1177438"/>
            <a:ext cx="10630242" cy="41697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71760" y="1009724"/>
            <a:ext cx="2536638" cy="34923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결과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17281" y="1422110"/>
            <a:ext cx="1053360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ES_summary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subsets of each size up to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Selection Algorithm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exhaustive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V1  V2  V3  V4  V5  V6  V7  V8  V9  V10 V11 V12 V13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12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endParaRPr lang="en-US" sz="1400" dirty="0">
              <a:effectLst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20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54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3225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1253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2-2. ‘leaps’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0510" y="1177438"/>
            <a:ext cx="10630242" cy="9581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71760" y="1009724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코드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68552" y="1329104"/>
            <a:ext cx="10522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FW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regsubsets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.,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nvmax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method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"forward"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FW_summary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FW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FW_summary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200" dirty="0"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8552" y="2775654"/>
            <a:ext cx="1037093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subsets of each size up to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Selection Algorithm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forward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V1  V2  V3  V4  V5  V6  V7  V8  V9  V10 V11 V12 V13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12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endParaRPr 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855100" y="2573785"/>
            <a:ext cx="10630242" cy="370169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6350" y="2406071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결과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900000" flipH="1" flipV="1">
            <a:off x="7608712" y="2785712"/>
            <a:ext cx="1021670" cy="984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40358" y="3025503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 번 선택된 변수는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사라지지 않음</a:t>
            </a:r>
            <a:endParaRPr 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21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96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68555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3225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1253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2-2. ‘leaps’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0510" y="1177438"/>
            <a:ext cx="10630242" cy="9581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71760" y="1009724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코드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5100" y="2573785"/>
            <a:ext cx="10630242" cy="370169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6350" y="2406071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결과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900000" flipH="1" flipV="1">
            <a:off x="7469461" y="2901753"/>
            <a:ext cx="1021670" cy="984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01107" y="3141544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V4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선택 되었다가 빠졌음</a:t>
            </a:r>
            <a:endParaRPr 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8552" y="2749813"/>
            <a:ext cx="103802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subsets of each size up to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Selection Algorithm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'sequential replacement‘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V1  V2  V3  V4  V5  V6  V7  V8  V9  V10 V11 V12 V13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12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 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"*"</a:t>
            </a:r>
            <a:endParaRPr lang="en-US" sz="1400" dirty="0">
              <a:effectLst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68552" y="1329104"/>
            <a:ext cx="10522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SW 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regsubsets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., </a:t>
            </a:r>
            <a:r>
              <a:rPr lang="en-US" altLang="ko-KR" sz="14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nvmax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method 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4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seqrep</a:t>
            </a:r>
            <a:r>
              <a:rPr lang="en-US" altLang="ko-K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SW_summary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SW</a:t>
            </a:r>
            <a:r>
              <a:rPr lang="en-US" altLang="ko-KR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SW_summary</a:t>
            </a:r>
            <a:endParaRPr lang="en-US" altLang="ko-KR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22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1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68555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3225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1253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2-2. ‘leaps’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5100" y="1784708"/>
            <a:ext cx="10630242" cy="15897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66350" y="1616994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코드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grpSp>
        <p:nvGrpSpPr>
          <p:cNvPr id="17" name="그룹 21"/>
          <p:cNvGrpSpPr/>
          <p:nvPr/>
        </p:nvGrpSpPr>
        <p:grpSpPr>
          <a:xfrm>
            <a:off x="937832" y="1148006"/>
            <a:ext cx="8707463" cy="338554"/>
            <a:chOff x="1402057" y="883768"/>
            <a:chExt cx="8707463" cy="338554"/>
          </a:xfrm>
        </p:grpSpPr>
        <p:sp>
          <p:nvSpPr>
            <p:cNvPr id="18" name="갈매기형 수장 17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67026" y="883768"/>
              <a:ext cx="8342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특정 지표를 기준으로 변수의 수에 따른 모델의 성능을 시각화 하고 가장 좋은 모델을 선택하는 법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37831" y="2099916"/>
            <a:ext cx="106383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howMany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FW_summary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which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which.min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FW_summary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selectedVars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FW_summary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which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which.min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FW_summary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plot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FW_summary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"Number of variables"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"BIC"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type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'b'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points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which.min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FW_summary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FW_summary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which.min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FW_summary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bic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col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'red'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cex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400" dirty="0">
              <a:effectLst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55100" y="3762041"/>
            <a:ext cx="10630242" cy="28054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66350" y="3594327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결과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8213" y="4088015"/>
            <a:ext cx="3210648" cy="2413782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816668" y="4088015"/>
            <a:ext cx="5510948" cy="430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"(Intercept)" "V1" "V2" "V3" "V4" "V5" "V6"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"V7" "V8" "V9" "V10" "V11" "V12" "V13"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23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3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3225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1639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2-3. ‘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81474" y="1579930"/>
            <a:ext cx="48025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Wine data (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분류문제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178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(Training: 126, Test: 52)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의사결정나무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60511" y="1388656"/>
            <a:ext cx="4984692" cy="21421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71760" y="1220941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데이터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&amp;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평가 함수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0510" y="3967042"/>
            <a:ext cx="10630242" cy="14112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71760" y="3799327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코드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2503" y="4208714"/>
            <a:ext cx="107422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FSelector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rpart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FWselected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forward.search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)[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which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!=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"Y"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eval.fun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FSelec_eval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BWselected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backward.search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)[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which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!=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"Y"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eval.fun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FSelec_eval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9733" y="5965232"/>
            <a:ext cx="8001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FWselected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"V1"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"V7"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BWselected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"V1"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"V2"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"V3"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"V4"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"V5"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"V6"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"V7"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"V8"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"V9"</a:t>
            </a:r>
            <a:endParaRPr lang="en-US" sz="1400" dirty="0">
              <a:effectLst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9734" y="5660465"/>
            <a:ext cx="10630242" cy="10893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70984" y="5492750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결과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24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20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3225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1639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2-3. ‘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81474" y="1579930"/>
            <a:ext cx="4802568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5-fold Cross Validation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60510" y="1388656"/>
            <a:ext cx="10629465" cy="52244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71760" y="1220941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평가 지표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2477" y="2305625"/>
            <a:ext cx="1032916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FSelec_eval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subset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#k-fold cross validation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k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splits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runif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nrow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results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sapply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k,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#split data into the test and train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testIdx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splits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k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splits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k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trainIdx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!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testIdx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test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testIdx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train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trainIdx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#build a decision tree</a:t>
            </a:r>
          </a:p>
          <a:p>
            <a:endParaRPr lang="en-US" sz="14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dTree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rpart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as.simple.formula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subset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"Y"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train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errorRate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sum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!=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predict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dTree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test, type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nrow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return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errorRate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 print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subset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results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return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results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400" dirty="0">
              <a:effectLst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25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7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3225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1543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2-4. ‘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81474" y="1579930"/>
            <a:ext cx="48025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Wine data (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분류문제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178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(Training: 126, Test: 52)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로지스틱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회귀 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60511" y="1388656"/>
            <a:ext cx="4984692" cy="21421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71760" y="1220941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데이터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&amp;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평가 함수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0510" y="3967043"/>
            <a:ext cx="10630242" cy="248481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71760" y="3799327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코드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8927" y="4580628"/>
            <a:ext cx="105380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gaPar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genAlgControl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populationSize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50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numGenerations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25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minVariables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	  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maxVariables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elitism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mutationProbability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0.05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		      crossover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"random"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fitnessScaling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"none"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400" dirty="0"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8926" y="5464072"/>
            <a:ext cx="106540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fitFn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evaluatorFit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statistic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"BIC"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genAlg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X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as.matrix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subset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select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0080FF"/>
                </a:solidFill>
                <a:latin typeface="Courier New" panose="02070309020205020404" pitchFamily="49" charset="0"/>
              </a:rPr>
              <a:t>control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gaPar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		  evaluator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fitFn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seed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06060" y="1388656"/>
            <a:ext cx="4984692" cy="21807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717309" y="1220941"/>
            <a:ext cx="2536638" cy="300057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결과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06060" y="1669246"/>
            <a:ext cx="47422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gaResult@rawFitness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subsets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 </a:t>
            </a:r>
            <a:r>
              <a:rPr 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&lt;- </a:t>
            </a:r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마지막 세대의 염색체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6556224" y="2419272"/>
            <a:ext cx="3084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"V4"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"V7"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"V10"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"V12"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"V13"</a:t>
            </a:r>
            <a:endParaRPr lang="en-US" sz="1400" dirty="0">
              <a:effectLst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8926" y="4188993"/>
            <a:ext cx="2010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gaselect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400" dirty="0">
              <a:effectLst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26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4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3225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2-5. ‘GA’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81474" y="1579930"/>
            <a:ext cx="48025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Bands data (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분류문제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365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(Training: 256, Test: 109)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로지스틱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회귀 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60511" y="1388656"/>
            <a:ext cx="4984692" cy="21421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71760" y="1220941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데이터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&amp;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평가 함수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0510" y="3967043"/>
            <a:ext cx="10630242" cy="248481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71760" y="3799327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코드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0510" y="4241440"/>
            <a:ext cx="106302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GA_logitResult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type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"binary"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fitness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GA_BICfit_logit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nBits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	    population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latin typeface="Courier New" panose="02070309020205020404" pitchFamily="49" charset="0"/>
              </a:rPr>
              <a:t>gabin_Population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selection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latin typeface="Courier New" panose="02070309020205020404" pitchFamily="49" charset="0"/>
              </a:rPr>
              <a:t>gabin_lrSelection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	    crossover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latin typeface="Courier New" panose="02070309020205020404" pitchFamily="49" charset="0"/>
              </a:rPr>
              <a:t>gabin_spCrossover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mutation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latin typeface="Courier New" panose="02070309020205020404" pitchFamily="49" charset="0"/>
              </a:rPr>
              <a:t>gabin_raMutation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popSize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50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		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pcrossover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pmutation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0.01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maxiter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25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elitism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seed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331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400" dirty="0">
              <a:effectLst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60510" y="5410991"/>
            <a:ext cx="4802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Type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꼭 </a:t>
            </a:r>
            <a:r>
              <a:rPr lang="en-US" altLang="ko-KR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“binary”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506060" y="1388656"/>
            <a:ext cx="4984692" cy="21807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717309" y="1220941"/>
            <a:ext cx="2536638" cy="300057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결과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60731" y="1635779"/>
            <a:ext cx="4674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GA_logitResult@solution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"intercept"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"V3"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"V4"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"V6"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"V7"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"V8"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"V10"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"V11"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"V13"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"V14"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"V17"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"V19"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400" dirty="0">
              <a:effectLst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27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6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32255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1053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2-5. ‘GA’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24069" y="4089065"/>
            <a:ext cx="4802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 함수는 적합 도중에 생기는 절편도 결정 변수로 인식함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혼선을 방지하기 위해 절편을 직접 컨트롤 하였음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60510" y="1388656"/>
            <a:ext cx="10629465" cy="52244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71760" y="1220941"/>
            <a:ext cx="2536638" cy="349234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평가 지표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2477" y="2305625"/>
            <a:ext cx="10329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effectLst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82477" y="2043154"/>
            <a:ext cx="103755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GA_BICfit_logit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var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which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8000FF"/>
                </a:solidFill>
                <a:latin typeface="Courier New" panose="020703090202050204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GA_X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data.frame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intercept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GAtrnDataX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varSet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GAfit_data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data.frame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GA_X, Y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trnData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80FF"/>
                </a:solidFill>
                <a:latin typeface="Courier New" panose="02070309020205020404" pitchFamily="49" charset="0"/>
              </a:rPr>
              <a:t>logit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multinom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formula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.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GAfit_data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8000FF"/>
                </a:solidFill>
                <a:latin typeface="Courier New" panose="02070309020205020404" pitchFamily="49" charset="0"/>
              </a:rPr>
              <a:t>return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80FF"/>
                </a:solidFill>
                <a:latin typeface="Courier New" panose="02070309020205020404" pitchFamily="49" charset="0"/>
              </a:rPr>
              <a:t>logit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AIC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1400" dirty="0">
              <a:effectLst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28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89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 methods </a:t>
            </a:r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</a:t>
            </a: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결과 및 분석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‘MASS’ +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 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‘leaps’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	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‘GA’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63114" y="2072029"/>
            <a:ext cx="2161512" cy="302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‘MASS’ +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Linear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‘leaps’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 Tree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‘GA’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목적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설계 및 데이터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결과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36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 methods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</a:t>
            </a: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결과 및 분석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‘MASS’ +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 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‘leaps’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	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‘GA’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63114" y="2072029"/>
            <a:ext cx="2161512" cy="302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‘MASS’ +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Linear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‘leaps’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 Tree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‘GA’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설계 및 목적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데이터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결과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01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7" name="그룹 21"/>
          <p:cNvGrpSpPr/>
          <p:nvPr/>
        </p:nvGrpSpPr>
        <p:grpSpPr>
          <a:xfrm>
            <a:off x="937832" y="1148006"/>
            <a:ext cx="6550935" cy="338554"/>
            <a:chOff x="1402057" y="883768"/>
            <a:chExt cx="6550935" cy="338554"/>
          </a:xfrm>
        </p:grpSpPr>
        <p:sp>
          <p:nvSpPr>
            <p:cNvPr id="18" name="갈매기형 수장 17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7026" y="883768"/>
              <a:ext cx="6185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GA 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패키지에서 선택 가능한 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Methods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따른 변수 선택 성능 비교</a:t>
              </a:r>
            </a:p>
          </p:txBody>
        </p:sp>
      </p:grpSp>
      <p:sp>
        <p:nvSpPr>
          <p:cNvPr id="2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435" y="9432"/>
            <a:ext cx="37401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3.GA methods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90507" y="619968"/>
            <a:ext cx="1430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목적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37831" y="1528951"/>
            <a:ext cx="107927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‘GA’ 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패키지를 변수선택법에 활용할 때 선택할 수 있는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Methods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여섯 개가 있음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BLK: Deterministic | </a:t>
            </a:r>
            <a:r>
              <a:rPr lang="en-US" altLang="ko-KR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RED: Stochastic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Selection: </a:t>
            </a:r>
            <a:r>
              <a:rPr lang="en-US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Linear rank | Non-linear rank | </a:t>
            </a:r>
            <a:r>
              <a:rPr lang="en-US" altLang="ko-KR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Roulette wheel</a:t>
            </a:r>
            <a:r>
              <a:rPr lang="en-US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| </a:t>
            </a:r>
            <a:r>
              <a:rPr lang="en-US" altLang="ko-KR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Tournament</a:t>
            </a:r>
            <a:endParaRPr lang="en-US" altLang="ko-KR" sz="1400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Crossover: </a:t>
            </a:r>
            <a:r>
              <a:rPr lang="en-US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Single-point crossover | </a:t>
            </a:r>
            <a:r>
              <a:rPr lang="en-US" altLang="ko-KR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Uniform crossover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가지의 조합이 가능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302801" y="4344943"/>
          <a:ext cx="8395765" cy="972000"/>
        </p:xfrm>
        <a:graphic>
          <a:graphicData uri="http://schemas.openxmlformats.org/drawingml/2006/table">
            <a:tbl>
              <a:tblPr/>
              <a:tblGrid>
                <a:gridCol w="1679153">
                  <a:extLst>
                    <a:ext uri="{9D8B030D-6E8A-4147-A177-3AD203B41FA5}">
                      <a16:colId xmlns:a16="http://schemas.microsoft.com/office/drawing/2014/main" val="4030989193"/>
                    </a:ext>
                  </a:extLst>
                </a:gridCol>
                <a:gridCol w="1679153">
                  <a:extLst>
                    <a:ext uri="{9D8B030D-6E8A-4147-A177-3AD203B41FA5}">
                      <a16:colId xmlns:a16="http://schemas.microsoft.com/office/drawing/2014/main" val="2916202392"/>
                    </a:ext>
                  </a:extLst>
                </a:gridCol>
                <a:gridCol w="1679153">
                  <a:extLst>
                    <a:ext uri="{9D8B030D-6E8A-4147-A177-3AD203B41FA5}">
                      <a16:colId xmlns:a16="http://schemas.microsoft.com/office/drawing/2014/main" val="1461535217"/>
                    </a:ext>
                  </a:extLst>
                </a:gridCol>
                <a:gridCol w="1679153">
                  <a:extLst>
                    <a:ext uri="{9D8B030D-6E8A-4147-A177-3AD203B41FA5}">
                      <a16:colId xmlns:a16="http://schemas.microsoft.com/office/drawing/2014/main" val="821354495"/>
                    </a:ext>
                  </a:extLst>
                </a:gridCol>
                <a:gridCol w="1679153">
                  <a:extLst>
                    <a:ext uri="{9D8B030D-6E8A-4147-A177-3AD203B41FA5}">
                      <a16:colId xmlns:a16="http://schemas.microsoft.com/office/drawing/2014/main" val="352002609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Linear rank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Non-linear rank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Roulette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wheel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Tournament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82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Uniform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crossover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23686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Single-point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crossover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0348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30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8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7" name="그룹 21"/>
          <p:cNvGrpSpPr/>
          <p:nvPr/>
        </p:nvGrpSpPr>
        <p:grpSpPr>
          <a:xfrm>
            <a:off x="937832" y="1148006"/>
            <a:ext cx="6728735" cy="338554"/>
            <a:chOff x="1402057" y="883768"/>
            <a:chExt cx="6728735" cy="338554"/>
          </a:xfrm>
        </p:grpSpPr>
        <p:sp>
          <p:nvSpPr>
            <p:cNvPr id="18" name="갈매기형 수장 17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7026" y="883768"/>
              <a:ext cx="6363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KEEL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 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UCI Repository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에서 얻은 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32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개의 회귀 데이터</a:t>
              </a:r>
            </a:p>
          </p:txBody>
        </p:sp>
      </p:grpSp>
      <p:sp>
        <p:nvSpPr>
          <p:cNvPr id="2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435" y="9432"/>
            <a:ext cx="37401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3.GA methods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90507" y="619968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3-2.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데이터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37832" y="2595055"/>
            <a:ext cx="7240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찾은 변수로 만든 선형 회귀 모델의 테스트 에러로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Metohds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성능을 측정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7:3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비율로 트레이닝과 테스트 데이터로 분할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트레이닝 데이터에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Methods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조합별로 변수 선택을 진행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선택된 변수와 트레이닝 데이터로 적합한 선형 회귀 모델의 테스트 에러를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측정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 반복하여 평균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계산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9" name="그룹 21"/>
          <p:cNvGrpSpPr/>
          <p:nvPr/>
        </p:nvGrpSpPr>
        <p:grpSpPr>
          <a:xfrm>
            <a:off x="937836" y="2159768"/>
            <a:ext cx="6728735" cy="338554"/>
            <a:chOff x="1402057" y="883768"/>
            <a:chExt cx="6728735" cy="338554"/>
          </a:xfrm>
        </p:grpSpPr>
        <p:sp>
          <p:nvSpPr>
            <p:cNvPr id="30" name="갈매기형 수장 29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67026" y="883768"/>
              <a:ext cx="6363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실험 설계</a:t>
              </a: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31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80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사용 예시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 methods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</a:t>
            </a: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결과 및 분석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‘MASS’ +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 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‘leaps’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	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‘GA’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63114" y="2072029"/>
            <a:ext cx="2161512" cy="302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‘MASS’ +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Linear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‘leaps’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 Tree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gaselect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‘GA’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Logistic Regression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목적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설계 및 데이터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결과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36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7" name="그룹 21"/>
          <p:cNvGrpSpPr/>
          <p:nvPr/>
        </p:nvGrpSpPr>
        <p:grpSpPr>
          <a:xfrm>
            <a:off x="937832" y="1148006"/>
            <a:ext cx="6728735" cy="338554"/>
            <a:chOff x="1402057" y="883768"/>
            <a:chExt cx="6728735" cy="338554"/>
          </a:xfrm>
        </p:grpSpPr>
        <p:sp>
          <p:nvSpPr>
            <p:cNvPr id="18" name="갈매기형 수장 17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7026" y="883768"/>
              <a:ext cx="6363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데이터별</a:t>
              </a:r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결과를 </a:t>
              </a:r>
              <a:r>
                <a:rPr lang="ko-KR" altLang="en-US" sz="1600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히트맵으로</a:t>
              </a:r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도시 </a:t>
              </a:r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빨간색이 </a:t>
              </a:r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RMSE</a:t>
              </a:r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 낮은 것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435" y="9432"/>
            <a:ext cx="34596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결과 및 분석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90507" y="619968"/>
            <a:ext cx="2087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 및 분석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49" y="1631812"/>
            <a:ext cx="1828800" cy="1828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866" y="1631812"/>
            <a:ext cx="1828800" cy="1828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2" y="1668289"/>
            <a:ext cx="1828800" cy="18288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83" y="1631812"/>
            <a:ext cx="1828800" cy="182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898" y="1631812"/>
            <a:ext cx="1828800" cy="182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866" y="4030856"/>
            <a:ext cx="1828800" cy="1828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49" y="4030856"/>
            <a:ext cx="1828800" cy="1828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2" y="4030856"/>
            <a:ext cx="1828800" cy="1828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81" y="4025971"/>
            <a:ext cx="1828800" cy="1828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884" y="4025971"/>
            <a:ext cx="1828800" cy="1828800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672227"/>
              </p:ext>
            </p:extLst>
          </p:nvPr>
        </p:nvGraphicFramePr>
        <p:xfrm>
          <a:off x="6727373" y="444268"/>
          <a:ext cx="5191175" cy="972000"/>
        </p:xfrm>
        <a:graphic>
          <a:graphicData uri="http://schemas.openxmlformats.org/drawingml/2006/table">
            <a:tbl>
              <a:tblPr/>
              <a:tblGrid>
                <a:gridCol w="1038235">
                  <a:extLst>
                    <a:ext uri="{9D8B030D-6E8A-4147-A177-3AD203B41FA5}">
                      <a16:colId xmlns:a16="http://schemas.microsoft.com/office/drawing/2014/main" val="4030989193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2916202392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1461535217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821354495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352002609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Linear rank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selection</a:t>
                      </a:r>
                    </a:p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열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Non-linear rank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selection</a:t>
                      </a:r>
                    </a:p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열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Roulette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wheel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7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selection</a:t>
                      </a:r>
                    </a:p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열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Tournament </a:t>
                      </a:r>
                      <a:r>
                        <a:rPr lang="en-US" sz="7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selection</a:t>
                      </a:r>
                    </a:p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4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열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82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Uniform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7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crossover</a:t>
                      </a:r>
                    </a:p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행</a:t>
                      </a:r>
                      <a:endParaRPr lang="en-US" sz="7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23686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Single-point</a:t>
                      </a:r>
                      <a:r>
                        <a:rPr lang="en-US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crossover</a:t>
                      </a:r>
                    </a:p>
                    <a:p>
                      <a:pPr algn="ctr" fontAlgn="ctr"/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행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03481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33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7" name="그룹 21"/>
          <p:cNvGrpSpPr/>
          <p:nvPr/>
        </p:nvGrpSpPr>
        <p:grpSpPr>
          <a:xfrm>
            <a:off x="937832" y="1148006"/>
            <a:ext cx="6728735" cy="338554"/>
            <a:chOff x="1402057" y="883768"/>
            <a:chExt cx="6728735" cy="338554"/>
          </a:xfrm>
        </p:grpSpPr>
        <p:sp>
          <p:nvSpPr>
            <p:cNvPr id="18" name="갈매기형 수장 17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7026" y="883768"/>
              <a:ext cx="6363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데이터별</a:t>
              </a:r>
              <a:r>
                <a:rPr lang="ko-KR" altLang="en-US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결과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435" y="9432"/>
            <a:ext cx="34596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</a:t>
            </a:r>
            <a:r>
              <a:rPr lang="ko-KR" altLang="en-US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 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분석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90507" y="619968"/>
            <a:ext cx="2087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 및 분석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9" name="그룹 21"/>
          <p:cNvGrpSpPr/>
          <p:nvPr/>
        </p:nvGrpSpPr>
        <p:grpSpPr>
          <a:xfrm>
            <a:off x="937836" y="4483854"/>
            <a:ext cx="6728735" cy="338554"/>
            <a:chOff x="1402057" y="883768"/>
            <a:chExt cx="6728735" cy="338554"/>
          </a:xfrm>
        </p:grpSpPr>
        <p:sp>
          <p:nvSpPr>
            <p:cNvPr id="30" name="갈매기형 수장 29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67026" y="883768"/>
              <a:ext cx="6363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실험 결과 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2: Methods 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조합별 최소 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RMSE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반환한 데이터의 수</a:t>
              </a: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193544"/>
              </p:ext>
            </p:extLst>
          </p:nvPr>
        </p:nvGraphicFramePr>
        <p:xfrm>
          <a:off x="1225864" y="5045174"/>
          <a:ext cx="10058402" cy="1438778"/>
        </p:xfrm>
        <a:graphic>
          <a:graphicData uri="http://schemas.openxmlformats.org/drawingml/2006/table">
            <a:tbl>
              <a:tblPr/>
              <a:tblGrid>
                <a:gridCol w="1640306">
                  <a:extLst>
                    <a:ext uri="{9D8B030D-6E8A-4147-A177-3AD203B41FA5}">
                      <a16:colId xmlns:a16="http://schemas.microsoft.com/office/drawing/2014/main" val="4030989193"/>
                    </a:ext>
                  </a:extLst>
                </a:gridCol>
                <a:gridCol w="1640306">
                  <a:extLst>
                    <a:ext uri="{9D8B030D-6E8A-4147-A177-3AD203B41FA5}">
                      <a16:colId xmlns:a16="http://schemas.microsoft.com/office/drawing/2014/main" val="2916202392"/>
                    </a:ext>
                  </a:extLst>
                </a:gridCol>
                <a:gridCol w="1640306">
                  <a:extLst>
                    <a:ext uri="{9D8B030D-6E8A-4147-A177-3AD203B41FA5}">
                      <a16:colId xmlns:a16="http://schemas.microsoft.com/office/drawing/2014/main" val="1461535217"/>
                    </a:ext>
                  </a:extLst>
                </a:gridCol>
                <a:gridCol w="1640306">
                  <a:extLst>
                    <a:ext uri="{9D8B030D-6E8A-4147-A177-3AD203B41FA5}">
                      <a16:colId xmlns:a16="http://schemas.microsoft.com/office/drawing/2014/main" val="821354495"/>
                    </a:ext>
                  </a:extLst>
                </a:gridCol>
                <a:gridCol w="2100621">
                  <a:extLst>
                    <a:ext uri="{9D8B030D-6E8A-4147-A177-3AD203B41FA5}">
                      <a16:colId xmlns:a16="http://schemas.microsoft.com/office/drawing/2014/main" val="3520026090"/>
                    </a:ext>
                  </a:extLst>
                </a:gridCol>
                <a:gridCol w="1396557">
                  <a:extLst>
                    <a:ext uri="{9D8B030D-6E8A-4147-A177-3AD203B41FA5}">
                      <a16:colId xmlns:a16="http://schemas.microsoft.com/office/drawing/2014/main" val="3157112919"/>
                    </a:ext>
                  </a:extLst>
                </a:gridCol>
              </a:tblGrid>
              <a:tr h="357581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Linear rank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Non-linear rank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Roulette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wheel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Tournament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합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8230"/>
                  </a:ext>
                </a:extLst>
              </a:tr>
              <a:tr h="360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Uniform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crossover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236867"/>
                  </a:ext>
                </a:extLst>
              </a:tr>
              <a:tr h="360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Single-point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crossover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03481"/>
                  </a:ext>
                </a:extLst>
              </a:tr>
              <a:tr h="360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96302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3438"/>
              </p:ext>
            </p:extLst>
          </p:nvPr>
        </p:nvGraphicFramePr>
        <p:xfrm>
          <a:off x="1225865" y="1585401"/>
          <a:ext cx="7734440" cy="1078379"/>
        </p:xfrm>
        <a:graphic>
          <a:graphicData uri="http://schemas.openxmlformats.org/drawingml/2006/table">
            <a:tbl>
              <a:tblPr/>
              <a:tblGrid>
                <a:gridCol w="1464682">
                  <a:extLst>
                    <a:ext uri="{9D8B030D-6E8A-4147-A177-3AD203B41FA5}">
                      <a16:colId xmlns:a16="http://schemas.microsoft.com/office/drawing/2014/main" val="4030989193"/>
                    </a:ext>
                  </a:extLst>
                </a:gridCol>
                <a:gridCol w="1424253">
                  <a:extLst>
                    <a:ext uri="{9D8B030D-6E8A-4147-A177-3AD203B41FA5}">
                      <a16:colId xmlns:a16="http://schemas.microsoft.com/office/drawing/2014/main" val="2916202392"/>
                    </a:ext>
                  </a:extLst>
                </a:gridCol>
                <a:gridCol w="1636939">
                  <a:extLst>
                    <a:ext uri="{9D8B030D-6E8A-4147-A177-3AD203B41FA5}">
                      <a16:colId xmlns:a16="http://schemas.microsoft.com/office/drawing/2014/main" val="1461535217"/>
                    </a:ext>
                  </a:extLst>
                </a:gridCol>
                <a:gridCol w="1608365">
                  <a:extLst>
                    <a:ext uri="{9D8B030D-6E8A-4147-A177-3AD203B41FA5}">
                      <a16:colId xmlns:a16="http://schemas.microsoft.com/office/drawing/2014/main" val="821354495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520026090"/>
                    </a:ext>
                  </a:extLst>
                </a:gridCol>
              </a:tblGrid>
              <a:tr h="357581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Linear rank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Non-linear rank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Roulette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wheel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Tournament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8230"/>
                  </a:ext>
                </a:extLst>
              </a:tr>
              <a:tr h="360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Uniform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crossover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2.2047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2.1916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2.2260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2.2366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236867"/>
                  </a:ext>
                </a:extLst>
              </a:tr>
              <a:tr h="360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Single-point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crossover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2.2024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2.2328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2.2138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2.2419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03481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238387"/>
              </p:ext>
            </p:extLst>
          </p:nvPr>
        </p:nvGraphicFramePr>
        <p:xfrm>
          <a:off x="1225864" y="3078813"/>
          <a:ext cx="7734440" cy="1078379"/>
        </p:xfrm>
        <a:graphic>
          <a:graphicData uri="http://schemas.openxmlformats.org/drawingml/2006/table">
            <a:tbl>
              <a:tblPr/>
              <a:tblGrid>
                <a:gridCol w="1464682">
                  <a:extLst>
                    <a:ext uri="{9D8B030D-6E8A-4147-A177-3AD203B41FA5}">
                      <a16:colId xmlns:a16="http://schemas.microsoft.com/office/drawing/2014/main" val="4030989193"/>
                    </a:ext>
                  </a:extLst>
                </a:gridCol>
                <a:gridCol w="1424253">
                  <a:extLst>
                    <a:ext uri="{9D8B030D-6E8A-4147-A177-3AD203B41FA5}">
                      <a16:colId xmlns:a16="http://schemas.microsoft.com/office/drawing/2014/main" val="2916202392"/>
                    </a:ext>
                  </a:extLst>
                </a:gridCol>
                <a:gridCol w="1636939">
                  <a:extLst>
                    <a:ext uri="{9D8B030D-6E8A-4147-A177-3AD203B41FA5}">
                      <a16:colId xmlns:a16="http://schemas.microsoft.com/office/drawing/2014/main" val="1461535217"/>
                    </a:ext>
                  </a:extLst>
                </a:gridCol>
                <a:gridCol w="1608365">
                  <a:extLst>
                    <a:ext uri="{9D8B030D-6E8A-4147-A177-3AD203B41FA5}">
                      <a16:colId xmlns:a16="http://schemas.microsoft.com/office/drawing/2014/main" val="821354495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3520026090"/>
                    </a:ext>
                  </a:extLst>
                </a:gridCol>
              </a:tblGrid>
              <a:tr h="357581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Linear rank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Non-linear rank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Roulette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wheel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Tournament selection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8230"/>
                  </a:ext>
                </a:extLst>
              </a:tr>
              <a:tr h="360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Uniform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crossover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750.4541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749.8719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725.1681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753.0327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236867"/>
                  </a:ext>
                </a:extLst>
              </a:tr>
              <a:tr h="360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Single-point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crossover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757.921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742.7669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728.7317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724.5486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0348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34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61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524000" y="20"/>
            <a:ext cx="9144000" cy="130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" name="그룹 10"/>
          <p:cNvGrpSpPr>
            <a:grpSpLocks/>
          </p:cNvGrpSpPr>
          <p:nvPr/>
        </p:nvGrpSpPr>
        <p:grpSpPr bwMode="auto">
          <a:xfrm>
            <a:off x="3019958" y="2544463"/>
            <a:ext cx="6168185" cy="1107996"/>
            <a:chOff x="2594973" y="3717032"/>
            <a:chExt cx="4352477" cy="1108953"/>
          </a:xfrm>
        </p:grpSpPr>
        <p:sp>
          <p:nvSpPr>
            <p:cNvPr id="12" name="TextBox 11"/>
            <p:cNvSpPr txBox="1"/>
            <p:nvPr/>
          </p:nvSpPr>
          <p:spPr>
            <a:xfrm>
              <a:off x="2594973" y="3717032"/>
              <a:ext cx="369946" cy="1108953"/>
            </a:xfrm>
            <a:prstGeom prst="rect">
              <a:avLst/>
            </a:prstGeom>
            <a:noFill/>
            <a:scene3d>
              <a:camera prst="obliqueTopRight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[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77504" y="3717032"/>
              <a:ext cx="369946" cy="1108953"/>
            </a:xfrm>
            <a:prstGeom prst="rect">
              <a:avLst/>
            </a:prstGeom>
            <a:noFill/>
            <a:scene3d>
              <a:camera prst="obliqueTopRight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]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3286584" y="2731605"/>
            <a:ext cx="5607625" cy="6832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</a:t>
            </a:r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선택법 실험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선형 차원축소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462598" y="1700808"/>
            <a:ext cx="141724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PART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&gt;&gt;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72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패키지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Forward selection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Backward Elimination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Stepwise selection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Genetic algorithm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Ridge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Elastic net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6311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 / Ridge / Elastic net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UCI regression / classification data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회귀분석과 분류에 대한 결과물 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방법론 및 데이터 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변수선택 결과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히트맵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결과물 종합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53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Forward selection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Backward Elimination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Stepwise selection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Genetic algorithm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Ridge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Elastic net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175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회귀분석과 분류에 대한 결과물 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방법론 및 데이터 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변수선택 결과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히트맵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결과물 종합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23" name="갈매기형 수장 22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27" name="갈매기형 수장 26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</a:t>
            </a:r>
          </a:p>
        </p:txBody>
      </p:sp>
      <p:sp>
        <p:nvSpPr>
          <p:cNvPr id="19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패키지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56311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 / Ridge / Elastic net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UCI regression / classification data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4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Forward selection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37832" y="1528951"/>
            <a:ext cx="48025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Null model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로부터 변수 하나씩 </a:t>
            </a:r>
            <a:r>
              <a:rPr lang="ko-KR" altLang="en-US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해가는 방법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상태로부터 어떤 변수를 넣었을 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통계적으로 유의한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차이가 있는 경우에 변수를 추가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736" y="3851195"/>
            <a:ext cx="5434829" cy="1493033"/>
          </a:xfrm>
          <a:prstGeom prst="rect">
            <a:avLst/>
          </a:prstGeom>
        </p:spPr>
      </p:pic>
      <p:grpSp>
        <p:nvGrpSpPr>
          <p:cNvPr id="28" name="그룹 21"/>
          <p:cNvGrpSpPr/>
          <p:nvPr/>
        </p:nvGrpSpPr>
        <p:grpSpPr>
          <a:xfrm>
            <a:off x="6955455" y="1148006"/>
            <a:ext cx="3545862" cy="338554"/>
            <a:chOff x="1402057" y="883768"/>
            <a:chExt cx="3545862" cy="338554"/>
          </a:xfrm>
        </p:grpSpPr>
        <p:sp>
          <p:nvSpPr>
            <p:cNvPr id="29" name="갈매기형 수장 2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Backward elimination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6955455" y="1528951"/>
            <a:ext cx="48025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Full model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로부터 변수 하나씩 </a:t>
            </a:r>
            <a:r>
              <a:rPr lang="ko-KR" altLang="en-US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제거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해가는 방법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상태로부터 어떤 변수를 뺐을 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통계적으로 유의한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차이가 있는 경우에 변수를 제거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130081" y="958522"/>
            <a:ext cx="0" cy="5540249"/>
          </a:xfrm>
          <a:prstGeom prst="line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9763" y="3851195"/>
            <a:ext cx="5299346" cy="14930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6206" y="4339980"/>
            <a:ext cx="1065304" cy="100424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8291" y="5437107"/>
            <a:ext cx="8611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Null model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672539" y="3543146"/>
            <a:ext cx="8386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Full model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15156" y="6383355"/>
            <a:ext cx="18261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(</a:t>
            </a:r>
            <a:r>
              <a:rPr lang="ko-KR" altLang="en-US" sz="9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강필성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교수님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 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강의자료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38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3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938351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Stepwise selection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37832" y="1528951"/>
            <a:ext cx="48025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Null model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로부터 변수 하나씩 </a:t>
            </a:r>
            <a:r>
              <a:rPr lang="ko-KR" altLang="en-US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 </a:t>
            </a:r>
            <a:r>
              <a:rPr lang="en-US" altLang="ko-KR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제거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해가는 방법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Forward selection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Backward elimination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조합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상태로부터 어떤 변수를 넣거나 뺐을 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통계적으로 유의한 차이가 있는 경우에 변수를 추가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8" name="그룹 21"/>
          <p:cNvGrpSpPr/>
          <p:nvPr/>
        </p:nvGrpSpPr>
        <p:grpSpPr>
          <a:xfrm>
            <a:off x="6955455" y="1148006"/>
            <a:ext cx="3545862" cy="338554"/>
            <a:chOff x="1402057" y="883768"/>
            <a:chExt cx="3545862" cy="338554"/>
          </a:xfrm>
        </p:grpSpPr>
        <p:sp>
          <p:nvSpPr>
            <p:cNvPr id="29" name="갈매기형 수장 2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종합</a:t>
              </a:r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6130081" y="958522"/>
            <a:ext cx="0" cy="5540249"/>
          </a:xfrm>
          <a:prstGeom prst="line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15156" y="6383355"/>
            <a:ext cx="18261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(</a:t>
            </a:r>
            <a:r>
              <a:rPr lang="ko-KR" altLang="en-US" sz="9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강필성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교수님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 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강의자료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91" y="3353676"/>
            <a:ext cx="5350149" cy="315769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2831" y="3717483"/>
            <a:ext cx="1065304" cy="100424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54916" y="4814610"/>
            <a:ext cx="8611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Null model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9763" y="1585215"/>
            <a:ext cx="5329317" cy="1576995"/>
          </a:xfrm>
          <a:prstGeom prst="rect">
            <a:avLst/>
          </a:prstGeom>
        </p:spPr>
      </p:pic>
      <p:grpSp>
        <p:nvGrpSpPr>
          <p:cNvPr id="33" name="그룹 21"/>
          <p:cNvGrpSpPr/>
          <p:nvPr/>
        </p:nvGrpSpPr>
        <p:grpSpPr>
          <a:xfrm>
            <a:off x="6955455" y="3302502"/>
            <a:ext cx="3545862" cy="338554"/>
            <a:chOff x="1402057" y="883768"/>
            <a:chExt cx="3545862" cy="338554"/>
          </a:xfrm>
        </p:grpSpPr>
        <p:sp>
          <p:nvSpPr>
            <p:cNvPr id="34" name="갈매기형 수장 33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" name="갈매기형 수장 34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 지표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6989324" y="3769430"/>
                <a:ext cx="4802568" cy="2281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Akaike Information Criteria (AIC)</a:t>
                </a:r>
                <a:b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𝐴𝐼𝐶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𝑛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 ∗</m:t>
                    </m:r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𝑆𝑆𝐸</m:t>
                                </m:r>
                              </m:num>
                              <m:den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+2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𝑘</m:t>
                    </m:r>
                  </m:oMath>
                </a14:m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Bayesian Information Criteria (BIC)</a:t>
                </a:r>
                <a:b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𝐵𝐼𝐶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𝑛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∗</m:t>
                    </m:r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𝑆𝑆𝐸</m:t>
                                </m:r>
                              </m:num>
                              <m:den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+</m:t>
                    </m:r>
                    <m:f>
                      <m:f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2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+2</m:t>
                            </m:r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𝑆𝑆𝐸</m:t>
                        </m:r>
                      </m:den>
                    </m:f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 Medium" panose="02020603020101020101" pitchFamily="18" charset="-127"/>
                      </a:rPr>
                      <m:t> −</m:t>
                    </m:r>
                    <m:f>
                      <m:f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KoPub돋움체 Medium" panose="02020603020101020101" pitchFamily="18" charset="-127"/>
                          </a:rPr>
                          <m:t>𝑆𝑆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𝐸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 Medium" panose="02020603020101020101" pitchFamily="18" charset="-127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324" y="3769430"/>
                <a:ext cx="4802568" cy="2281522"/>
              </a:xfrm>
              <a:prstGeom prst="rect">
                <a:avLst/>
              </a:prstGeom>
              <a:blipFill>
                <a:blip r:embed="rId4" cstate="print"/>
                <a:stretch>
                  <a:fillRect l="-2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/>
          <p:cNvSpPr/>
          <p:nvPr/>
        </p:nvSpPr>
        <p:spPr>
          <a:xfrm>
            <a:off x="290507" y="619968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개요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39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1-1. ‘MASS’ +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 함수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‘MASS’ Package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37831" y="1528951"/>
            <a:ext cx="107927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“Functions and datasets to support </a:t>
            </a:r>
            <a:r>
              <a:rPr lang="en-US" altLang="ko-KR" sz="1400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Venables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and </a:t>
            </a:r>
            <a:r>
              <a:rPr lang="en-US" altLang="ko-KR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Ripley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“Modern Applied Statistics with S (4</a:t>
            </a:r>
            <a:r>
              <a:rPr lang="en-US" altLang="ko-KR" sz="1400" baseline="30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edition, 2002)””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책과 패키지의 저자들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stepAIC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함수를 이용하여 변수 선택을 할 수 있음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21"/>
          <p:cNvGrpSpPr/>
          <p:nvPr/>
        </p:nvGrpSpPr>
        <p:grpSpPr>
          <a:xfrm>
            <a:off x="937832" y="3376454"/>
            <a:ext cx="3545862" cy="338554"/>
            <a:chOff x="1402057" y="883768"/>
            <a:chExt cx="3545862" cy="338554"/>
          </a:xfrm>
        </p:grpSpPr>
        <p:sp>
          <p:nvSpPr>
            <p:cNvPr id="21" name="갈매기형 수장 20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 </a:t>
              </a:r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내장 함수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937831" y="3884402"/>
            <a:ext cx="98910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변수 선택법을 위한 내장 함수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제공하고 있음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‘MASS’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stepAIC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간략하게 만든 함수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(‘MASS’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패키지의 저자인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Ripley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제공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“Use 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stepAIC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in package ‘MASS’ for a wider range of object classes”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stepAIC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사용법이 유사함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구부러진 연결선 2"/>
          <p:cNvCxnSpPr/>
          <p:nvPr/>
        </p:nvCxnSpPr>
        <p:spPr>
          <a:xfrm rot="10800000" flipV="1">
            <a:off x="2969854" y="1940007"/>
            <a:ext cx="1932347" cy="328132"/>
          </a:xfrm>
          <a:prstGeom prst="curvedConnector3">
            <a:avLst>
              <a:gd name="adj1" fmla="val -7179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4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48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Genetic algorithm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37832" y="1528951"/>
            <a:ext cx="49143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유전자가 전달되는 특징을 이용해 변수를 선택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Option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Selection 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우수한 유전자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좋은 성능을 내는 변수 셋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Crossover 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선택된 변수 셋을 조합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mutation 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돌연변이 생성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(local optima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빠지지 않도록 도움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grpSp>
        <p:nvGrpSpPr>
          <p:cNvPr id="28" name="그룹 21"/>
          <p:cNvGrpSpPr/>
          <p:nvPr/>
        </p:nvGrpSpPr>
        <p:grpSpPr>
          <a:xfrm>
            <a:off x="6955455" y="1148006"/>
            <a:ext cx="3545862" cy="338554"/>
            <a:chOff x="1402057" y="883768"/>
            <a:chExt cx="3545862" cy="338554"/>
          </a:xfrm>
        </p:grpSpPr>
        <p:sp>
          <p:nvSpPr>
            <p:cNvPr id="29" name="갈매기형 수장 2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Shrinkage methods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6955455" y="1528951"/>
            <a:ext cx="4802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Ridge / Lasso / Elastic net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130081" y="958522"/>
            <a:ext cx="0" cy="5540249"/>
          </a:xfrm>
          <a:prstGeom prst="line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15156" y="6383355"/>
            <a:ext cx="18261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(</a:t>
            </a:r>
            <a:r>
              <a:rPr lang="ko-KR" altLang="en-US" sz="9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강필성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교수님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 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강의자료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681" y="4110461"/>
            <a:ext cx="5806440" cy="18393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5389" y="2887777"/>
            <a:ext cx="5312452" cy="191009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90507" y="619968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개요</a:t>
            </a: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40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1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938351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8" name="그룹 21"/>
          <p:cNvGrpSpPr/>
          <p:nvPr/>
        </p:nvGrpSpPr>
        <p:grpSpPr>
          <a:xfrm>
            <a:off x="929586" y="1148006"/>
            <a:ext cx="3545862" cy="338554"/>
            <a:chOff x="1402057" y="883768"/>
            <a:chExt cx="3545862" cy="338554"/>
          </a:xfrm>
        </p:grpSpPr>
        <p:sp>
          <p:nvSpPr>
            <p:cNvPr id="29" name="갈매기형 수장 2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Shrinkage methods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929586" y="1528951"/>
            <a:ext cx="4802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Ridge / Lasso / Elastic 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15156" y="6383355"/>
            <a:ext cx="18261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(</a:t>
            </a:r>
            <a:r>
              <a:rPr lang="ko-KR" altLang="en-US" sz="9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강필성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교수님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 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강의자료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95292"/>
                  </p:ext>
                </p:extLst>
              </p:nvPr>
            </p:nvGraphicFramePr>
            <p:xfrm>
              <a:off x="1294554" y="2150995"/>
              <a:ext cx="9608878" cy="17089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4752">
                      <a:extLst>
                        <a:ext uri="{9D8B030D-6E8A-4147-A177-3AD203B41FA5}">
                          <a16:colId xmlns:a16="http://schemas.microsoft.com/office/drawing/2014/main" val="1726312372"/>
                        </a:ext>
                      </a:extLst>
                    </a:gridCol>
                    <a:gridCol w="3327990">
                      <a:extLst>
                        <a:ext uri="{9D8B030D-6E8A-4147-A177-3AD203B41FA5}">
                          <a16:colId xmlns:a16="http://schemas.microsoft.com/office/drawing/2014/main" val="2944434855"/>
                        </a:ext>
                      </a:extLst>
                    </a:gridCol>
                    <a:gridCol w="2648068">
                      <a:extLst>
                        <a:ext uri="{9D8B030D-6E8A-4147-A177-3AD203B41FA5}">
                          <a16:colId xmlns:a16="http://schemas.microsoft.com/office/drawing/2014/main" val="520099470"/>
                        </a:ext>
                      </a:extLst>
                    </a:gridCol>
                    <a:gridCol w="2648068">
                      <a:extLst>
                        <a:ext uri="{9D8B030D-6E8A-4147-A177-3AD203B41FA5}">
                          <a16:colId xmlns:a16="http://schemas.microsoft.com/office/drawing/2014/main" val="95327689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방법론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식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/>
                            <a:t>제약식</a:t>
                          </a:r>
                          <a:endParaRPr lang="ko-KR" altLang="en-US" sz="1200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효과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3745971"/>
                      </a:ext>
                    </a:extLst>
                  </a:tr>
                  <a:tr h="22213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Ridge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2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Β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func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ko-KR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altLang="ko-KR" sz="12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ko-KR" sz="12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2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β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200" b="0" i="1" kern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  <m:r>
                                  <a:rPr lang="en-US" altLang="ko-KR" sz="12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2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  <m:r>
                                  <a:rPr lang="en-US" altLang="ko-KR" sz="12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ko-KR" altLang="en-US" sz="12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900" dirty="0"/>
                            <a:t>전반적으로 회귀계수를 줄여주는 방식</a:t>
                          </a:r>
                          <a:endParaRPr lang="en-US" altLang="ko-KR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1233337"/>
                      </a:ext>
                    </a:extLst>
                  </a:tr>
                  <a:tr h="22213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Lasso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2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Β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func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ko-KR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ko-KR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β</m:t>
                                    </m:r>
                                    <m:r>
                                      <a:rPr lang="en-US" altLang="ko-KR" sz="1200" b="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</m:e>
                                </m:nary>
                                <m:r>
                                  <a:rPr lang="en-US" altLang="ko-KR" sz="12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2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  <m:r>
                                  <a:rPr lang="en-US" altLang="ko-KR" sz="12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ko-KR" altLang="en-US" sz="12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900" dirty="0"/>
                            <a:t>매우 작은 회귀계수를 </a:t>
                          </a:r>
                          <a:r>
                            <a:rPr lang="en-US" altLang="ko-KR" sz="900" dirty="0"/>
                            <a:t>0</a:t>
                          </a:r>
                          <a:r>
                            <a:rPr lang="ko-KR" altLang="en-US" sz="900" dirty="0"/>
                            <a:t>으로 할당하는 방식</a:t>
                          </a:r>
                          <a:endParaRPr lang="en-US" altLang="ko-KR" sz="900" dirty="0"/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900" dirty="0"/>
                            <a:t>-&gt;</a:t>
                          </a:r>
                          <a:r>
                            <a:rPr lang="en-US" altLang="ko-KR" sz="900" baseline="0" dirty="0"/>
                            <a:t> </a:t>
                          </a:r>
                          <a:r>
                            <a:rPr lang="ko-KR" altLang="en-US" sz="900" baseline="0" dirty="0"/>
                            <a:t>변수선택</a:t>
                          </a:r>
                          <a:endParaRPr lang="ko-KR" alt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4596762"/>
                      </a:ext>
                    </a:extLst>
                  </a:tr>
                  <a:tr h="154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Elastic net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200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Β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func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900" dirty="0"/>
                            <a:t>위 두 식을 조합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900" dirty="0"/>
                            <a:t>위 두 방법을 조합한 방식</a:t>
                          </a:r>
                          <a:endParaRPr lang="en-US" altLang="ko-KR" sz="900" dirty="0"/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900" dirty="0"/>
                            <a:t>-&gt; </a:t>
                          </a:r>
                          <a:r>
                            <a:rPr lang="ko-KR" altLang="en-US" sz="900" dirty="0"/>
                            <a:t>변수선택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0032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4228395292"/>
                  </p:ext>
                </p:extLst>
              </p:nvPr>
            </p:nvGraphicFramePr>
            <p:xfrm>
              <a:off x="1294554" y="2150995"/>
              <a:ext cx="9608878" cy="17089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475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726312372"/>
                        </a:ext>
                      </a:extLst>
                    </a:gridCol>
                    <a:gridCol w="332799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944434855"/>
                        </a:ext>
                      </a:extLst>
                    </a:gridCol>
                    <a:gridCol w="264806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20099470"/>
                        </a:ext>
                      </a:extLst>
                    </a:gridCol>
                    <a:gridCol w="264806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953276891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방법론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식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/>
                            <a:t>제약식</a:t>
                          </a:r>
                          <a:endParaRPr lang="ko-KR" altLang="en-US" sz="1200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효과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623745971"/>
                      </a:ext>
                    </a:extLst>
                  </a:tr>
                  <a:tr h="53435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Ridge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853" t="-115909" r="-159524" b="-267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3364" t="-115909" r="-100691" b="-267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900" dirty="0"/>
                            <a:t>전반적으로 회귀계수를 줄여주는 방식</a:t>
                          </a:r>
                          <a:endParaRPr lang="en-US" altLang="ko-KR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621233337"/>
                      </a:ext>
                    </a:extLst>
                  </a:tr>
                  <a:tr h="53435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Lasso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853" t="-213483" r="-159524" b="-164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3364" t="-213483" r="-100691" b="-164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900" dirty="0"/>
                            <a:t>매우 작은 회귀계수를 </a:t>
                          </a:r>
                          <a:r>
                            <a:rPr lang="en-US" altLang="ko-KR" sz="900" dirty="0"/>
                            <a:t>0</a:t>
                          </a:r>
                          <a:r>
                            <a:rPr lang="ko-KR" altLang="en-US" sz="900" dirty="0"/>
                            <a:t>으로 할당하는 방식</a:t>
                          </a:r>
                          <a:endParaRPr lang="en-US" altLang="ko-KR" sz="900" dirty="0"/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900" dirty="0"/>
                            <a:t>-&gt;</a:t>
                          </a:r>
                          <a:r>
                            <a:rPr lang="en-US" altLang="ko-KR" sz="900" baseline="0" dirty="0"/>
                            <a:t> </a:t>
                          </a:r>
                          <a:r>
                            <a:rPr lang="ko-KR" altLang="en-US" sz="900" baseline="0" dirty="0"/>
                            <a:t>변수선택</a:t>
                          </a:r>
                          <a:endParaRPr lang="ko-KR" alt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174596762"/>
                      </a:ext>
                    </a:extLst>
                  </a:tr>
                  <a:tr h="3658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Elastic net</a:t>
                          </a:r>
                          <a:endParaRPr lang="ko-KR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853" t="-465000" r="-159524" b="-1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900" dirty="0"/>
                            <a:t>위 두 식을 조합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900" dirty="0"/>
                            <a:t>위 두 방법을 조합한 방식</a:t>
                          </a:r>
                          <a:endParaRPr lang="en-US" altLang="ko-KR" sz="900" dirty="0"/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900" dirty="0"/>
                            <a:t>-&gt; </a:t>
                          </a:r>
                          <a:r>
                            <a:rPr lang="ko-KR" altLang="en-US" sz="900" dirty="0"/>
                            <a:t>변수선택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8003279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6" name="그룹 21"/>
          <p:cNvGrpSpPr/>
          <p:nvPr/>
        </p:nvGrpSpPr>
        <p:grpSpPr>
          <a:xfrm>
            <a:off x="929586" y="4163342"/>
            <a:ext cx="3545862" cy="338554"/>
            <a:chOff x="1402057" y="883768"/>
            <a:chExt cx="3545862" cy="338554"/>
          </a:xfrm>
        </p:grpSpPr>
        <p:sp>
          <p:nvSpPr>
            <p:cNvPr id="27" name="갈매기형 수장 26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3" name="갈매기형 수장 32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LASSO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929586" y="4451018"/>
                <a:ext cx="9973846" cy="1407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Linear model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을 추정하는 한 방법</a:t>
                </a:r>
                <a:endPara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제약식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ko-KR" sz="1400" i="1"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ko-KR" sz="1400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 의해 몇몇 회귀계수가 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0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이 된다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.</a:t>
                </a:r>
                <a:b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05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05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05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ko-KR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ko-KR" altLang="ko-KR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LSE</m:t>
                            </m:r>
                          </m:sup>
                        </m:sSup>
                        <m:r>
                          <a:rPr lang="en-US" altLang="ko-KR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ko-KR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라 하자</a:t>
                </a:r>
                <a:r>
                  <a:rPr lang="en-US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. t&lt;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이면 몇몇 회귀계수는</a:t>
                </a:r>
                <a:r>
                  <a:rPr lang="en-US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 0</a:t>
                </a:r>
                <a:r>
                  <a:rPr lang="ko-KR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이 될 것이다</a:t>
                </a:r>
                <a:r>
                  <a:rPr lang="en-US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만약</a:t>
                </a:r>
                <a:r>
                  <a:rPr lang="en-US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 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ko-KR" sz="105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이라 하면</a:t>
                </a:r>
                <a:r>
                  <a:rPr lang="en-US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대략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num>
                      <m:den>
                        <m:r>
                          <a:rPr lang="en-US" altLang="ko-KR" sz="105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개의 변수를 선택하는 것과 비슷한 느낌일 것이라 기대할 수 있다</a:t>
                </a:r>
                <a:r>
                  <a:rPr lang="en-US" altLang="ko-KR" sz="105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rPr>
                  <a:t>.)</a:t>
                </a:r>
                <a:endPara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86" y="4451018"/>
                <a:ext cx="9973846" cy="1407180"/>
              </a:xfrm>
              <a:prstGeom prst="rect">
                <a:avLst/>
              </a:prstGeom>
              <a:blipFill>
                <a:blip r:embed="rId3" cstate="print"/>
                <a:stretch>
                  <a:fillRect l="-61"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직사각형 36"/>
          <p:cNvSpPr/>
          <p:nvPr/>
        </p:nvSpPr>
        <p:spPr>
          <a:xfrm>
            <a:off x="290507" y="619968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개요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41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4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8" name="그룹 21"/>
          <p:cNvGrpSpPr/>
          <p:nvPr/>
        </p:nvGrpSpPr>
        <p:grpSpPr>
          <a:xfrm>
            <a:off x="929586" y="1148006"/>
            <a:ext cx="3545862" cy="338554"/>
            <a:chOff x="1402057" y="883768"/>
            <a:chExt cx="3545862" cy="338554"/>
          </a:xfrm>
        </p:grpSpPr>
        <p:sp>
          <p:nvSpPr>
            <p:cNvPr id="29" name="갈매기형 수장 2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Shrinkage methods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98949" y="6383355"/>
            <a:ext cx="21980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(</a:t>
            </a:r>
            <a:r>
              <a:rPr lang="ko-KR" altLang="en-US" sz="9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강필성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교수님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 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강의자료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9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퀀트랩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3500" y="197120"/>
            <a:ext cx="5104240" cy="1372976"/>
          </a:xfrm>
          <a:prstGeom prst="rect">
            <a:avLst/>
          </a:prstGeom>
        </p:spPr>
      </p:pic>
      <p:pic>
        <p:nvPicPr>
          <p:cNvPr id="22" name="그림 21"/>
          <p:cNvPicPr/>
          <p:nvPr/>
        </p:nvPicPr>
        <p:blipFill rotWithShape="1">
          <a:blip r:embed="rId4" cstate="print"/>
          <a:srcRect r="50598"/>
          <a:stretch/>
        </p:blipFill>
        <p:spPr bwMode="auto">
          <a:xfrm>
            <a:off x="1011657" y="1836382"/>
            <a:ext cx="1801002" cy="205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2993897" y="2975799"/>
            <a:ext cx="72243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좌측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(Lasso)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경우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제약식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형태가 마름모이다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마름모와 타원이 만나는 지점이 제약식을 만족하는 회귀계수이다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우측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(Ridge)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경우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제약식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형태가 원이다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원과 타원이 만나는 지점이 제약식을 만족하는 회귀계수이다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마름모에서는 축 위에서 만날 확률이 매우 높고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원은 축 위가 아닌 지점에서 만날 확률이 높다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많은 회귀계수를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만들고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Ridge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회귀계수를 축소하는 결과를 보인다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36" name="그림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8466" y="4375922"/>
            <a:ext cx="1947384" cy="1769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" name="그림 3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16041" y="4375922"/>
            <a:ext cx="1873678" cy="17798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직사각형 1"/>
          <p:cNvSpPr/>
          <p:nvPr/>
        </p:nvSpPr>
        <p:spPr>
          <a:xfrm>
            <a:off x="1374190" y="3945170"/>
            <a:ext cx="98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&lt;Lasso&gt;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351655" y="3944567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&lt;Ridge&gt;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9" name="그림 38"/>
          <p:cNvPicPr/>
          <p:nvPr/>
        </p:nvPicPr>
        <p:blipFill rotWithShape="1">
          <a:blip r:embed="rId4" cstate="print"/>
          <a:srcRect l="49480"/>
          <a:stretch/>
        </p:blipFill>
        <p:spPr bwMode="auto">
          <a:xfrm>
            <a:off x="9984774" y="1830317"/>
            <a:ext cx="1841759" cy="205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42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21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Forward selection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Backward Elimination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Stepwise selection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Genetic algorithm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Ridge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Elastic net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회귀분석과 분류에 대한 결과물 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방법론 및 데이터 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변수선택 결과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히트맵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결과물 종합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</a:t>
            </a:r>
            <a:r>
              <a:rPr lang="en-US" altLang="ko-KR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</a:t>
            </a:r>
          </a:p>
        </p:txBody>
      </p:sp>
      <p:sp>
        <p:nvSpPr>
          <p:cNvPr id="31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6311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 / Ridge / Elastic net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UCI regression / classification data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6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5434308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2.Shrinkage method package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421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2-1. Package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37831" y="1528951"/>
            <a:ext cx="96655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 / Ridge / Elastic net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할 수 있는 패키지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glmnet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(x =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설명변수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y =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반응변수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alpha = [0,1], family = ‘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6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glmnet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016968"/>
              </p:ext>
            </p:extLst>
          </p:nvPr>
        </p:nvGraphicFramePr>
        <p:xfrm>
          <a:off x="1324049" y="2562753"/>
          <a:ext cx="8832701" cy="2227248"/>
        </p:xfrm>
        <a:graphic>
          <a:graphicData uri="http://schemas.openxmlformats.org/drawingml/2006/table">
            <a:tbl>
              <a:tblPr/>
              <a:tblGrid>
                <a:gridCol w="112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7701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2643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1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설명변수</a:t>
                      </a:r>
                      <a:endParaRPr lang="en-US" altLang="ko-KR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데이터에서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변수를 제외한 값을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matrix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로 넣어준다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001490"/>
                  </a:ext>
                </a:extLst>
              </a:tr>
              <a:tr h="39371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y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반응변수</a:t>
                      </a:r>
                      <a:endParaRPr lang="en-US" altLang="ko-KR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데이터의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변수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반응변수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를 명시한다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331024"/>
                  </a:ext>
                </a:extLst>
              </a:tr>
              <a:tr h="39371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family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반응변수의 타입</a:t>
                      </a:r>
                      <a:endParaRPr lang="en-US" altLang="ko-KR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"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gaussian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","binomial","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poisson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","multinomial","cox","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mgaussian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”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70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alpha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선택자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[0, 1]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구간 내 실수 값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.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: Ridge, 1 : Lasso,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사이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: Elastic net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90813" y="4962475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output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1943857" y="5783126"/>
            <a:ext cx="1156625" cy="55711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34693" y="5868448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 fitting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4049" y="5015506"/>
            <a:ext cx="8832701" cy="331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499360" y="5120640"/>
            <a:ext cx="1071155" cy="235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44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5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447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2-2. UCI data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37831" y="1528951"/>
            <a:ext cx="49421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반응변수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(Y)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실수형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서로 다른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32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데이터셋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 지표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adj.R.Square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AIC, BIC,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개수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SSE, Time</a:t>
            </a:r>
          </a:p>
        </p:txBody>
      </p:sp>
      <p:grpSp>
        <p:nvGrpSpPr>
          <p:cNvPr id="36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Regression data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8" name="그룹 21"/>
          <p:cNvGrpSpPr/>
          <p:nvPr/>
        </p:nvGrpSpPr>
        <p:grpSpPr>
          <a:xfrm>
            <a:off x="6955455" y="1148006"/>
            <a:ext cx="3545862" cy="338554"/>
            <a:chOff x="1402057" y="883768"/>
            <a:chExt cx="3545862" cy="338554"/>
          </a:xfrm>
        </p:grpSpPr>
        <p:sp>
          <p:nvSpPr>
            <p:cNvPr id="19" name="갈매기형 수장 1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Classification data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955455" y="1528951"/>
            <a:ext cx="48025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반응변수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(Y)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범주형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서로 다른 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53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데이터셋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 지표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AIC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BIC,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Time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6130081" y="958522"/>
            <a:ext cx="0" cy="5540249"/>
          </a:xfrm>
          <a:prstGeom prst="line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37580" y="6383355"/>
            <a:ext cx="2866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(https://archive.ics.uci.edu/ml/datasets.html)</a:t>
            </a:r>
            <a:endParaRPr lang="ko-KR" altLang="en-US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947" y="3248291"/>
            <a:ext cx="4417952" cy="2986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2264" y="3260400"/>
            <a:ext cx="4621221" cy="2986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45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99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Forward selection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Backward Elimination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Stepwise selection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Genetic algorithm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Ridge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Elastic net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회귀분석과 분류에 대한 결과물 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방법론 및 데이터 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변수선택 결과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히트맵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결과물 종합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23" name="갈매기형 수장 22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19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패키지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56311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 / Ridge / Elastic net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UCI regression / classification data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68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6782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Regression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7887504" y="244932"/>
            <a:ext cx="3545862" cy="338554"/>
            <a:chOff x="1402057" y="883768"/>
            <a:chExt cx="3545862" cy="471750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비교 지표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035155" y="384593"/>
            <a:ext cx="40038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adj.R.Square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AIC, BIC, 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개수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SSE,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높을 수록 녹색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21"/>
          <p:cNvGrpSpPr/>
          <p:nvPr/>
        </p:nvGrpSpPr>
        <p:grpSpPr>
          <a:xfrm>
            <a:off x="139756" y="1261131"/>
            <a:ext cx="3545862" cy="338554"/>
            <a:chOff x="1402057" y="883768"/>
            <a:chExt cx="3545862" cy="471750"/>
          </a:xfrm>
        </p:grpSpPr>
        <p:sp>
          <p:nvSpPr>
            <p:cNvPr id="23" name="갈매기형 수장 2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adj.R.Square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09946" y="1507097"/>
            <a:ext cx="360791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Backward Elimination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성능이 좋아 보임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Shrinkage method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성능이 안좋아 보임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데이터에 따라 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dependent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함을 확인 가능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하지만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큰 차이를 볼 수는 없다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930103" y="5668069"/>
            <a:ext cx="33306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4145" y="1164512"/>
            <a:ext cx="7576488" cy="52355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880016" y="1063907"/>
            <a:ext cx="2973314" cy="5495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47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4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6782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Regression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7887504" y="244932"/>
            <a:ext cx="3545862" cy="338554"/>
            <a:chOff x="1402057" y="883768"/>
            <a:chExt cx="3545862" cy="471750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비교 지표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035155" y="384593"/>
            <a:ext cx="40038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adj.R.Square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AIC, BIC, 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개수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SSE,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작을 수록 녹색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21"/>
          <p:cNvGrpSpPr/>
          <p:nvPr/>
        </p:nvGrpSpPr>
        <p:grpSpPr>
          <a:xfrm>
            <a:off x="139756" y="1261131"/>
            <a:ext cx="3545862" cy="338554"/>
            <a:chOff x="1402057" y="883768"/>
            <a:chExt cx="3545862" cy="471750"/>
          </a:xfrm>
        </p:grpSpPr>
        <p:sp>
          <p:nvSpPr>
            <p:cNvPr id="23" name="갈매기형 수장 2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AIC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09946" y="1507097"/>
            <a:ext cx="350910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Supervised method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성능이 좋아 보임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(AIC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낮을수록 좋은 지표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Shrinkage method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성능이 안좋아 보임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하지만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큰 차이를 볼 수는 없다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6860" y="1171125"/>
            <a:ext cx="7733038" cy="523978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704401" y="1089661"/>
            <a:ext cx="3942215" cy="5495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48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50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6782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Regression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7887504" y="244932"/>
            <a:ext cx="3545862" cy="338554"/>
            <a:chOff x="1402057" y="883768"/>
            <a:chExt cx="3545862" cy="471750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비교 지표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035155" y="384593"/>
            <a:ext cx="40038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adj.R.Square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AIC, BIC, 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개수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SSE,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작을 수록 녹색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21"/>
          <p:cNvGrpSpPr/>
          <p:nvPr/>
        </p:nvGrpSpPr>
        <p:grpSpPr>
          <a:xfrm>
            <a:off x="139756" y="1261131"/>
            <a:ext cx="3545862" cy="338554"/>
            <a:chOff x="1402057" y="883768"/>
            <a:chExt cx="3545862" cy="471750"/>
          </a:xfrm>
        </p:grpSpPr>
        <p:sp>
          <p:nvSpPr>
            <p:cNvPr id="23" name="갈매기형 수장 2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BIC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09946" y="1507097"/>
            <a:ext cx="379142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Supervised method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성능이 좋아 보임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(BIC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낮을수록 좋은 지표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Shrinkage method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성능이 안좋아 보임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AIC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결과는 큰 차이 없지만 수치가 조금 다름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하지만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큰 차이를 볼 수는 없다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2229" y="1171124"/>
            <a:ext cx="7755154" cy="522285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704402" y="1089661"/>
            <a:ext cx="3930104" cy="5495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49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94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1-1. ‘MASS’ +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 함수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2" name="그룹 21"/>
          <p:cNvGrpSpPr/>
          <p:nvPr/>
        </p:nvGrpSpPr>
        <p:grpSpPr>
          <a:xfrm>
            <a:off x="937832" y="1148006"/>
            <a:ext cx="10592985" cy="830997"/>
            <a:chOff x="1402057" y="883768"/>
            <a:chExt cx="10592985" cy="830997"/>
          </a:xfrm>
        </p:grpSpPr>
        <p:sp>
          <p:nvSpPr>
            <p:cNvPr id="33" name="갈매기형 수장 3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갈매기형 수장 3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767025" y="883768"/>
                  <a:ext cx="10228017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‘</a:t>
                  </a:r>
                  <a:r>
                    <a:rPr lang="en-US" altLang="ko-KR" sz="16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stepAIC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’: “Performs stepwise model selection by AIC”</a:t>
                  </a:r>
                </a:p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Usage:</a:t>
                  </a:r>
                </a:p>
                <a:p>
                  <a:r>
                    <a:rPr lang="en-US" altLang="ko-KR" sz="1600" b="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FW &lt;-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𝑠𝑡𝑒𝑝𝐴𝐼𝐶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(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𝑜𝑏𝑗𝑒𝑐𝑡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𝑛𝑢𝑙𝑙𝑀𝑜𝑑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, 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𝑠𝑐𝑜𝑝𝑒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𝑙𝑖𝑠𝑡</m:t>
                      </m:r>
                      <m:d>
                        <m:dPr>
                          <m:ctrlP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𝑙𝑜𝑤𝑒𝑟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𝑛𝑢𝑙𝑙𝑀𝑜𝑑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,  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𝑢𝑝𝑝𝑒𝑟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𝑓𝑢𝑙𝑙𝑀𝑜𝑑</m:t>
                          </m:r>
                        </m:e>
                      </m:d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, 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𝑑𝑖𝑟𝑒𝑐𝑡𝑖𝑜𝑛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="</m:t>
                      </m:r>
                      <m:r>
                        <a:rPr lang="en-US" altLang="ko-KR" sz="1600" b="0" i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𝑓𝑜𝑟𝑤𝑎𝑟𝑑</m:t>
                      </m:r>
                      <m:r>
                        <a:rPr lang="en-US" altLang="ko-KR" sz="16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“)</m:t>
                      </m:r>
                    </m:oMath>
                  </a14:m>
                  <a:endPara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25" y="883768"/>
                  <a:ext cx="10228017" cy="830997"/>
                </a:xfrm>
                <a:prstGeom prst="rect">
                  <a:avLst/>
                </a:prstGeom>
                <a:blipFill>
                  <a:blip r:embed="rId2" cstate="print"/>
                  <a:stretch>
                    <a:fillRect b="-29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표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1504040"/>
                  </p:ext>
                </p:extLst>
              </p:nvPr>
            </p:nvGraphicFramePr>
            <p:xfrm>
              <a:off x="937832" y="2124443"/>
              <a:ext cx="8832701" cy="4201329"/>
            </p:xfrm>
            <a:graphic>
              <a:graphicData uri="http://schemas.openxmlformats.org/drawingml/2006/table">
                <a:tbl>
                  <a:tblPr/>
                  <a:tblGrid>
                    <a:gridCol w="11237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712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37701">
                      <a:extLst>
                        <a:ext uri="{9D8B030D-6E8A-4147-A177-3AD203B41FA5}">
                          <a16:colId xmlns:a16="http://schemas.microsoft.com/office/drawing/2014/main" val="3735570007"/>
                        </a:ext>
                      </a:extLst>
                    </a:gridCol>
                  </a:tblGrid>
                  <a:tr h="345210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파라미터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종류 및 유의 사항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8402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object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분석 대상 모델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Forward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selection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쓸 때는 변수 없이 만든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Null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입력</a:t>
                          </a:r>
                          <a:endParaRPr lang="en-US" altLang="ko-KR" sz="1200" b="0" i="0" u="none" strike="noStrike" baseline="0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Backward elimination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쓸 때는 모든 변수를 사용하여 만든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입력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scope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선택될 수 있는 모델의 범위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하한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(lower)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과 상한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(upper)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list 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형태로 넣어 줌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일반적으로 하한은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Null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model, 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상한은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넣어주면 됨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direction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변수 선택 방법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“both”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| “forward” | “backward”</a:t>
                          </a: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&gt;&gt; </a:t>
                          </a: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Stepwise selection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| Forward selection| Backward elimination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steps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변수 선택 횟수의 최대치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1000</a:t>
                          </a: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일반적으로 </a:t>
                          </a:r>
                          <a:r>
                            <a:rPr lang="en-US" altLang="ko-KR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1,000</a:t>
                          </a:r>
                          <a:r>
                            <a:rPr lang="ko-KR" altLang="en-US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번 이하에서 변수 선택이 완료되기 때문에 기본값 사용을 권장함</a:t>
                          </a:r>
                          <a:endParaRPr lang="en-US" altLang="ko-KR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986476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k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AIC 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계산에 포함되는       </a:t>
                          </a:r>
                          <a:r>
                            <a:rPr lang="ko-KR" altLang="en-US" sz="12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패널티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값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  <a:cs typeface="Arial" panose="020B0604020202020204" pitchFamily="34" charset="0"/>
                                </a:rPr>
                                <m:t>𝐴𝐼𝐶</m:t>
                              </m:r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altLang="ko-KR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2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200" b="0" i="1" u="none" strike="noStrike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1200" b="0" i="1" u="none" strike="noStrike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𝑆𝑆𝐸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sz="1200" b="0" i="1" u="none" strike="noStrike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+2</m:t>
                              </m:r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  (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일반적으로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2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를 쓴다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From 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위키피디아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ko-KR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oPub돋움체 Medium" panose="02020603020101020101" pitchFamily="18" charset="-127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oPub돋움체 Medium" panose="02020603020101020101" pitchFamily="18" charset="-127"/>
                                      <a:cs typeface="Arial" panose="020B0604020202020204" pitchFamily="34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ko-KR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oPub돋움체 Medium" panose="02020603020101020101" pitchFamily="18" charset="-127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altLang="ko-KR" sz="1200" b="0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  <a:cs typeface="Arial" panose="020B0604020202020204" pitchFamily="34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를 입력하면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BIC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가 됨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902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표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1021504040"/>
                  </p:ext>
                </p:extLst>
              </p:nvPr>
            </p:nvGraphicFramePr>
            <p:xfrm>
              <a:off x="937832" y="2124443"/>
              <a:ext cx="8832701" cy="4201329"/>
            </p:xfrm>
            <a:graphic>
              <a:graphicData uri="http://schemas.openxmlformats.org/drawingml/2006/table">
                <a:tbl>
                  <a:tblPr/>
                  <a:tblGrid>
                    <a:gridCol w="112372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77127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59377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735570007"/>
                        </a:ext>
                      </a:extLst>
                    </a:gridCol>
                  </a:tblGrid>
                  <a:tr h="345210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파라미터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종류 및 유의 사항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728402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object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분석 대상 모델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Forward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selection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쓸 때는 변수 없이 만든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Null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입력</a:t>
                          </a:r>
                          <a:endParaRPr lang="en-US" altLang="ko-KR" sz="1200" b="0" i="0" u="none" strike="noStrike" baseline="0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Backward elimination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쓸 때는 모든 변수를 사용하여 만든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입력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scope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선택될 수 있는 모델의 범위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하한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(lower)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과 상한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(upper)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list 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형태로 넣어 줌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일반적으로 하한은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Null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model, 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상한은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넣어주면 됨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direction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변수 선택 방법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“both”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| “forward” | “backward”</a:t>
                          </a: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&gt;&gt; </a:t>
                          </a: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Stepwise selection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| Forward selection| Backward elimination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steps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변수 선택 횟수의 최대치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1000</a:t>
                          </a: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일반적으로 </a:t>
                          </a:r>
                          <a:r>
                            <a:rPr lang="en-US" altLang="ko-KR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1,000</a:t>
                          </a:r>
                          <a:r>
                            <a:rPr lang="ko-KR" altLang="en-US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번 이하에서 변수 선택이 완료되기 때문에 기본값 사용을 권장함</a:t>
                          </a:r>
                          <a:endParaRPr lang="en-US" altLang="ko-KR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  <a:tr h="986476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k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AIC 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계산에 포함되는       </a:t>
                          </a:r>
                          <a:r>
                            <a:rPr lang="ko-KR" altLang="en-US" sz="12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패널티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값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821" t="-326543" r="-205" b="-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89024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5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0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6782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Regression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7887504" y="244932"/>
            <a:ext cx="3545862" cy="338554"/>
            <a:chOff x="1402057" y="883768"/>
            <a:chExt cx="3545862" cy="471750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비교 지표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035155" y="384593"/>
            <a:ext cx="40038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adj.R.Square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AIC, BIC, 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개수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SSE,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작을 수록 녹색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21"/>
          <p:cNvGrpSpPr/>
          <p:nvPr/>
        </p:nvGrpSpPr>
        <p:grpSpPr>
          <a:xfrm>
            <a:off x="139756" y="1261131"/>
            <a:ext cx="3545862" cy="338554"/>
            <a:chOff x="1402057" y="883768"/>
            <a:chExt cx="3545862" cy="471750"/>
          </a:xfrm>
        </p:grpSpPr>
        <p:sp>
          <p:nvSpPr>
            <p:cNvPr id="23" name="갈매기형 수장 2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변수의 개수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09946" y="1507097"/>
            <a:ext cx="449674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Supervised method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Shrinkage method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 적은 수의 변수를 선택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성능이 비슷하다면 적은 수의 변수를 가진 모형이 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앞선 지표들과는 달리 방법론에 따라 변수 개수의 차이가 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 것으로 보인다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9567" y="1150382"/>
            <a:ext cx="6560743" cy="525524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25292" y="1062587"/>
            <a:ext cx="4117558" cy="5495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50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6782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Regression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7887504" y="244932"/>
            <a:ext cx="3545862" cy="338554"/>
            <a:chOff x="1402057" y="883768"/>
            <a:chExt cx="3545862" cy="471750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비교 지표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035155" y="384593"/>
            <a:ext cx="40038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adj.R.Square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AIC, BIC, 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개수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SSE,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작을 수록 녹색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21"/>
          <p:cNvGrpSpPr/>
          <p:nvPr/>
        </p:nvGrpSpPr>
        <p:grpSpPr>
          <a:xfrm>
            <a:off x="139756" y="1261131"/>
            <a:ext cx="3545862" cy="338554"/>
            <a:chOff x="1402057" y="883768"/>
            <a:chExt cx="3545862" cy="471750"/>
          </a:xfrm>
        </p:grpSpPr>
        <p:sp>
          <p:nvSpPr>
            <p:cNvPr id="23" name="갈매기형 수장 2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SSE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09946" y="1507097"/>
            <a:ext cx="371909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Test data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대해 </a:t>
            </a:r>
            <a:r>
              <a:rPr lang="ko-KR" altLang="en-US" sz="140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오차제곱합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Shrinkage method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Supervised method</a:t>
            </a:r>
            <a:b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더 적은 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SSE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가짐을 알 수 있다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하지만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큰 차이를 볼 수는 없다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84486" y="1165430"/>
            <a:ext cx="7636150" cy="52251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695062" y="1062587"/>
            <a:ext cx="2107364" cy="5495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93512" y="1062587"/>
            <a:ext cx="697201" cy="5495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51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1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6782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Regression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7887504" y="244932"/>
            <a:ext cx="3545862" cy="338554"/>
            <a:chOff x="1402057" y="883768"/>
            <a:chExt cx="3545862" cy="471750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비교 지표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035155" y="384593"/>
            <a:ext cx="40038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adj.R.Square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AIC, BIC, 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개수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SSE,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작을 수록 녹색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21"/>
          <p:cNvGrpSpPr/>
          <p:nvPr/>
        </p:nvGrpSpPr>
        <p:grpSpPr>
          <a:xfrm>
            <a:off x="139756" y="1261131"/>
            <a:ext cx="3545862" cy="338554"/>
            <a:chOff x="1402057" y="883768"/>
            <a:chExt cx="3545862" cy="471750"/>
          </a:xfrm>
        </p:grpSpPr>
        <p:sp>
          <p:nvSpPr>
            <p:cNvPr id="23" name="갈매기형 수장 2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Time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09946" y="1507097"/>
            <a:ext cx="525015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성능이 비슷한 경우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시간이 중요한 기준이 될 수 있다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예상한 대로 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Genetic algorithm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가장 느린 것을 확인 할 수 있다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b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게다가 그 차이가 꽤 큰 데이터가 있음을 알 수 있다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가끔 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Backward elimination</a:t>
            </a: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 느린 경우가 존재한다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1468" y="1153332"/>
            <a:ext cx="6287947" cy="52280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58423" y="1068643"/>
            <a:ext cx="3251859" cy="5495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573128" y="1068643"/>
            <a:ext cx="1178268" cy="54954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52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8051497" y="1261131"/>
            <a:ext cx="3545862" cy="338554"/>
            <a:chOff x="1402057" y="883768"/>
            <a:chExt cx="3545862" cy="471750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비교 지표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199148" y="1400792"/>
            <a:ext cx="171874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AIC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BIC, Time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작을 수록 녹색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21"/>
          <p:cNvGrpSpPr/>
          <p:nvPr/>
        </p:nvGrpSpPr>
        <p:grpSpPr>
          <a:xfrm>
            <a:off x="139756" y="1261131"/>
            <a:ext cx="3545862" cy="338554"/>
            <a:chOff x="1402057" y="883768"/>
            <a:chExt cx="3545862" cy="471750"/>
          </a:xfrm>
        </p:grpSpPr>
        <p:sp>
          <p:nvSpPr>
            <p:cNvPr id="23" name="갈매기형 수장 2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AIC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90507" y="619968"/>
            <a:ext cx="1868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3-2. Classification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2411" y="228377"/>
            <a:ext cx="3709461" cy="642312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702327" y="205637"/>
            <a:ext cx="2276815" cy="646481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9946" y="1507097"/>
            <a:ext cx="36966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선택을 했을 때가 그러지 않았을 때 보다 대부분의 경우 성능이 우수하거나 같음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Forward, Backward, Stepwise </a:t>
            </a: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간에 유의미한 차이는 없어 보임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53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26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74301" y="183695"/>
            <a:ext cx="3730781" cy="64669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8051497" y="1261131"/>
            <a:ext cx="3545862" cy="338554"/>
            <a:chOff x="1402057" y="883768"/>
            <a:chExt cx="3545862" cy="471750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비교 지표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199148" y="1400792"/>
            <a:ext cx="171874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AIC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BIC, Time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작을 수록 녹색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21"/>
          <p:cNvGrpSpPr/>
          <p:nvPr/>
        </p:nvGrpSpPr>
        <p:grpSpPr>
          <a:xfrm>
            <a:off x="139756" y="1261131"/>
            <a:ext cx="3545862" cy="338554"/>
            <a:chOff x="1402057" y="883768"/>
            <a:chExt cx="3545862" cy="471750"/>
          </a:xfrm>
        </p:grpSpPr>
        <p:sp>
          <p:nvSpPr>
            <p:cNvPr id="23" name="갈매기형 수장 2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BIC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90507" y="619968"/>
            <a:ext cx="1868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3-2. Classification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28267" y="163284"/>
            <a:ext cx="2276815" cy="657633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9946" y="1507097"/>
            <a:ext cx="36966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AIC</a:t>
            </a: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사용했을 때와 대부분 흡사하지만 </a:t>
            </a: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Full model</a:t>
            </a: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변수 선택을 했을 때와 차이가 없는 경우가 더 적음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54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52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5948" y="163283"/>
            <a:ext cx="3246459" cy="6504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21"/>
          <p:cNvGrpSpPr/>
          <p:nvPr/>
        </p:nvGrpSpPr>
        <p:grpSpPr>
          <a:xfrm>
            <a:off x="139756" y="1261131"/>
            <a:ext cx="3545862" cy="338554"/>
            <a:chOff x="1402057" y="883768"/>
            <a:chExt cx="3545862" cy="471750"/>
          </a:xfrm>
        </p:grpSpPr>
        <p:sp>
          <p:nvSpPr>
            <p:cNvPr id="23" name="갈매기형 수장 2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Time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90507" y="619968"/>
            <a:ext cx="1868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3-2. Classification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31713" y="163284"/>
            <a:ext cx="2537964" cy="657633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9946" y="1507097"/>
            <a:ext cx="39211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Stepwise</a:t>
            </a: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일반적으로 가장 시간이 오래 걸림</a:t>
            </a:r>
            <a:endParaRPr lang="en-US" altLang="ko-KR" sz="140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Backward</a:t>
            </a: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</a:t>
            </a: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일반적으로 </a:t>
            </a: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Forward</a:t>
            </a: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시간이 덜 걸림</a:t>
            </a:r>
            <a:endParaRPr lang="en-US" altLang="ko-KR" sz="1400" dirty="0" smtClean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추측</a:t>
            </a: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 err="1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로지스틱</a:t>
            </a: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회귀 함수는 풀 모델을 만드는데 걸리는 시간이 크기 때문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0" name="그룹 21"/>
          <p:cNvGrpSpPr/>
          <p:nvPr/>
        </p:nvGrpSpPr>
        <p:grpSpPr>
          <a:xfrm>
            <a:off x="8051497" y="1261131"/>
            <a:ext cx="3545862" cy="338554"/>
            <a:chOff x="1402057" y="883768"/>
            <a:chExt cx="3545862" cy="471750"/>
          </a:xfrm>
        </p:grpSpPr>
        <p:sp>
          <p:nvSpPr>
            <p:cNvPr id="28" name="갈매기형 수장 27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67026" y="883768"/>
              <a:ext cx="3180893" cy="47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비교 지표</a:t>
              </a: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8199148" y="1400792"/>
            <a:ext cx="171874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AIC</a:t>
            </a:r>
            <a:r>
              <a:rPr lang="en-US" altLang="ko-KR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BIC, Time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작을 수록 녹색</a:t>
            </a:r>
            <a:endParaRPr lang="en-US" altLang="ko-KR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55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40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Forward selection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Backward Elimination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Stepwise selection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Genetic algorithm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Ridge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Elastic net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회귀분석과 분류에 대한 결과물 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방법론 및 데이터 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변수선택 결과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히트맵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결과물 종합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9045" y="323581"/>
            <a:ext cx="20906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선택법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</a:t>
            </a:r>
          </a:p>
        </p:txBody>
      </p:sp>
      <p:sp>
        <p:nvSpPr>
          <p:cNvPr id="23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패키지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56311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Lasso / Ridge / Elastic net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UCI regression / classification data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6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236236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결론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31044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4-1. Regression / Classification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1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28" name="갈매기형 수장 27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종합</a:t>
              </a: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937832" y="1528951"/>
            <a:ext cx="88631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parameter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모두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default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설정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 파라미터를 찾는다면 성능 차이가 더 클 수 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있음</a:t>
            </a:r>
            <a:endParaRPr lang="en-US" altLang="ko-KR" sz="1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제한된 상황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컴퓨팅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등을 고려해서 적절한 변수선택 방법을 적용해야 한다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Supervised method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Shrinkage method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간에는 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trade off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존재하는 것으로 보인다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크기가 매우 큰 데이터를 사용한다면 더 유의한 차이를 확인 가능했을 것이다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57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3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524000" y="20"/>
            <a:ext cx="9144000" cy="130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" name="그룹 10"/>
          <p:cNvGrpSpPr>
            <a:grpSpLocks/>
          </p:cNvGrpSpPr>
          <p:nvPr/>
        </p:nvGrpSpPr>
        <p:grpSpPr bwMode="auto">
          <a:xfrm>
            <a:off x="3019958" y="2544463"/>
            <a:ext cx="6168185" cy="1107996"/>
            <a:chOff x="2594973" y="3717032"/>
            <a:chExt cx="4352477" cy="1108953"/>
          </a:xfrm>
        </p:grpSpPr>
        <p:sp>
          <p:nvSpPr>
            <p:cNvPr id="12" name="TextBox 11"/>
            <p:cNvSpPr txBox="1"/>
            <p:nvPr/>
          </p:nvSpPr>
          <p:spPr>
            <a:xfrm>
              <a:off x="2594973" y="3717032"/>
              <a:ext cx="369946" cy="1108953"/>
            </a:xfrm>
            <a:prstGeom prst="rect">
              <a:avLst/>
            </a:prstGeom>
            <a:noFill/>
            <a:scene3d>
              <a:camera prst="obliqueTopRight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[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77504" y="3717032"/>
              <a:ext cx="369946" cy="1108953"/>
            </a:xfrm>
            <a:prstGeom prst="rect">
              <a:avLst/>
            </a:prstGeom>
            <a:noFill/>
            <a:scene3d>
              <a:camera prst="obliqueTopRight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]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3644053" y="2731605"/>
            <a:ext cx="4892685" cy="6832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선택법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선형 차원축소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462598" y="1700808"/>
            <a:ext cx="141724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PART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&gt;&gt;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3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PCA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MDS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9045" y="323581"/>
            <a:ext cx="2448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선형 차원축소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17397" y="2072029"/>
            <a:ext cx="2161512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MDS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563114" y="2072029"/>
            <a:ext cx="2161512" cy="1326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prcomp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라면 정보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13404" y="2072029"/>
            <a:ext cx="2161512" cy="1326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cmdscale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 근교 거리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24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1-1. ‘MASS’ +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 함수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2" name="그룹 21"/>
          <p:cNvGrpSpPr/>
          <p:nvPr/>
        </p:nvGrpSpPr>
        <p:grpSpPr>
          <a:xfrm>
            <a:off x="937832" y="1148006"/>
            <a:ext cx="10592985" cy="830997"/>
            <a:chOff x="1402057" y="883768"/>
            <a:chExt cx="10592985" cy="830997"/>
          </a:xfrm>
        </p:grpSpPr>
        <p:sp>
          <p:nvSpPr>
            <p:cNvPr id="33" name="갈매기형 수장 3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갈매기형 수장 3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767025" y="883768"/>
                  <a:ext cx="10228017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‘step’: “Select a formula-based model by AIC”</a:t>
                  </a:r>
                </a:p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Usage:</a:t>
                  </a:r>
                </a:p>
                <a:p>
                  <a:r>
                    <a:rPr lang="en-US" altLang="ko-KR" sz="1600" b="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FW &lt;-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𝑠𝑡𝑒𝑝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(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𝑜𝑏𝑗𝑒𝑐𝑡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𝑛𝑢𝑙𝑙𝑀𝑜𝑑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, 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𝑠𝑐𝑜𝑝𝑒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𝑙𝑖𝑠𝑡</m:t>
                      </m:r>
                      <m:d>
                        <m:dPr>
                          <m:ctrlP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𝑙𝑜𝑤𝑒𝑟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𝑛𝑢𝑙𝑙𝑀𝑜𝑑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,  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𝑢𝑝𝑝𝑒𝑟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solidFill>
                                <a:srgbClr val="272123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𝑓𝑢𝑙𝑙𝑀𝑜𝑑</m:t>
                          </m:r>
                        </m:e>
                      </m:d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, 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𝑑𝑖𝑟𝑒𝑐𝑡𝑖𝑜𝑛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="</m:t>
                      </m:r>
                      <m:r>
                        <a:rPr lang="en-US" altLang="ko-KR" sz="1600" b="0" i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𝑓𝑜𝑟𝑤𝑎𝑟𝑑</m:t>
                      </m:r>
                      <m:r>
                        <a:rPr lang="en-US" altLang="ko-KR" sz="16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“)</m:t>
                      </m:r>
                    </m:oMath>
                  </a14:m>
                  <a:endPara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25" y="883768"/>
                  <a:ext cx="10228017" cy="830997"/>
                </a:xfrm>
                <a:prstGeom prst="rect">
                  <a:avLst/>
                </a:prstGeom>
                <a:blipFill>
                  <a:blip r:embed="rId2" cstate="print"/>
                  <a:stretch>
                    <a:fillRect b="-29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표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5347803"/>
                  </p:ext>
                </p:extLst>
              </p:nvPr>
            </p:nvGraphicFramePr>
            <p:xfrm>
              <a:off x="937832" y="2124443"/>
              <a:ext cx="8832701" cy="4201329"/>
            </p:xfrm>
            <a:graphic>
              <a:graphicData uri="http://schemas.openxmlformats.org/drawingml/2006/table">
                <a:tbl>
                  <a:tblPr/>
                  <a:tblGrid>
                    <a:gridCol w="11237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712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37701">
                      <a:extLst>
                        <a:ext uri="{9D8B030D-6E8A-4147-A177-3AD203B41FA5}">
                          <a16:colId xmlns:a16="http://schemas.microsoft.com/office/drawing/2014/main" val="3735570007"/>
                        </a:ext>
                      </a:extLst>
                    </a:gridCol>
                  </a:tblGrid>
                  <a:tr h="345210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파라미터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종류 및 유의 사항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8402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object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분석 대상 모델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Forward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selection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쓸 때는 변수 없이 만든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Null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입력</a:t>
                          </a:r>
                          <a:endParaRPr lang="en-US" altLang="ko-KR" sz="1200" b="0" i="0" u="none" strike="noStrike" baseline="0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Backward elimination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쓸 때는 모든 변수를 사용하여 만든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입력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scope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선택될 수 있는 모델의 범위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하한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(lower)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과 상한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(upper)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list 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형태로 넣어 줌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일반적으로 하한은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Null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model, 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상한은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넣어주면 됨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direction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변수 선택 방법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“both”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| “forward” | “backward”</a:t>
                          </a: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&gt;&gt; </a:t>
                          </a: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Stepwise selection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| Forward selection| Backward elimination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steps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변수 선택 횟수의 최대치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1000</a:t>
                          </a: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일반적으로 </a:t>
                          </a:r>
                          <a:r>
                            <a:rPr lang="en-US" altLang="ko-KR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1,000</a:t>
                          </a:r>
                          <a:r>
                            <a:rPr lang="ko-KR" altLang="en-US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번 이하에서 변수 선택이 완료되기 때문에 기본값 사용을 </a:t>
                          </a:r>
                          <a:r>
                            <a:rPr lang="ko-KR" altLang="en-US" sz="12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원장함</a:t>
                          </a:r>
                          <a:endParaRPr lang="en-US" altLang="ko-KR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986476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k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AIC 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계산에 포함되는       </a:t>
                          </a:r>
                          <a:r>
                            <a:rPr lang="ko-KR" altLang="en-US" sz="12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패널티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값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  <a:cs typeface="Arial" panose="020B0604020202020204" pitchFamily="34" charset="0"/>
                                </a:rPr>
                                <m:t>𝐴𝐼𝐶</m:t>
                              </m:r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altLang="ko-KR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200" b="0" i="1" u="none" strike="noStrike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200" b="0" i="1" u="none" strike="noStrike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1200" b="0" i="1" u="none" strike="noStrike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𝑆𝑆𝐸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sz="1200" b="0" i="1" u="none" strike="noStrike" smtClean="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+2</m:t>
                              </m:r>
                              <m:r>
                                <a:rPr lang="en-US" altLang="ko-KR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  (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일반적으로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2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를 쓴다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From 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위키피디아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ko-KR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oPub돋움체 Medium" panose="02020603020101020101" pitchFamily="18" charset="-127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oPub돋움체 Medium" panose="02020603020101020101" pitchFamily="18" charset="-127"/>
                                      <a:cs typeface="Arial" panose="020B0604020202020204" pitchFamily="34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ko-KR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oPub돋움체 Medium" panose="02020603020101020101" pitchFamily="18" charset="-127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altLang="ko-KR" sz="1200" b="0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  <a:cs typeface="Arial" panose="020B0604020202020204" pitchFamily="34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를 입력하면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BIC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가 됨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902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표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4135347803"/>
                  </p:ext>
                </p:extLst>
              </p:nvPr>
            </p:nvGraphicFramePr>
            <p:xfrm>
              <a:off x="937832" y="2124443"/>
              <a:ext cx="8832701" cy="4201329"/>
            </p:xfrm>
            <a:graphic>
              <a:graphicData uri="http://schemas.openxmlformats.org/drawingml/2006/table">
                <a:tbl>
                  <a:tblPr/>
                  <a:tblGrid>
                    <a:gridCol w="112372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77127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593770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735570007"/>
                        </a:ext>
                      </a:extLst>
                    </a:gridCol>
                  </a:tblGrid>
                  <a:tr h="345210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파라미터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종류 및 유의 사항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4052" marR="4052" marT="4052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728402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object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분석 대상 모델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Forward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selection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쓸 때는 변수 없이 만든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Null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입력</a:t>
                          </a:r>
                          <a:endParaRPr lang="en-US" altLang="ko-KR" sz="1200" b="0" i="0" u="none" strike="noStrike" baseline="0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Backward elimination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쓸 때는 모든 변수를 사용하여 만든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입력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scope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선택될 수 있는 모델의 범위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하한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(lower)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과 상한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(upper)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list 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형태로 넣어 줌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일반적으로 하한은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Null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model, 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상한은 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Full model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을 넣어주면 됨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direction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변수 선택 방법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“both” 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| “forward” | “backward”</a:t>
                          </a: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&gt;&gt; </a:t>
                          </a: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Stepwise selection</a:t>
                          </a: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| Forward selection| Backward elimination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  <a:tr h="713747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steps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변수 선택 횟수의 최대치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1" i="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1000</a:t>
                          </a:r>
                        </a:p>
                        <a:p>
                          <a:pPr lvl="0" algn="l" font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일반적으로 </a:t>
                          </a:r>
                          <a:r>
                            <a:rPr lang="en-US" altLang="ko-KR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1,000</a:t>
                          </a:r>
                          <a:r>
                            <a:rPr lang="ko-KR" altLang="en-US" sz="1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번 이하에서 변수 선택이 완료되기 때문에 기본값 사용을 </a:t>
                          </a:r>
                          <a:r>
                            <a:rPr lang="ko-KR" altLang="en-US" sz="12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원장함</a:t>
                          </a:r>
                          <a:endParaRPr lang="en-US" altLang="ko-KR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  <a:tr h="986476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k</a:t>
                          </a: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50000"/>
                            </a:lnSpc>
                          </a:pPr>
                          <a:r>
                            <a:rPr lang="en-US" altLang="ko-KR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AIC </a:t>
                          </a:r>
                          <a:r>
                            <a:rPr lang="ko-KR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계산에 포함되는       </a:t>
                          </a:r>
                          <a:r>
                            <a:rPr lang="ko-KR" altLang="en-US" sz="12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패널티</a:t>
                          </a:r>
                          <a:r>
                            <a:rPr lang="en-US" altLang="ko-KR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ko-KR" altLang="en-US" sz="12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KoPub돋움체 Medium" panose="02020603020101020101" pitchFamily="18" charset="-127"/>
                              <a:ea typeface="KoPub돋움체 Medium" panose="02020603020101020101" pitchFamily="18" charset="-127"/>
                              <a:cs typeface="Arial" panose="020B0604020202020204" pitchFamily="34" charset="0"/>
                            </a:rPr>
                            <a:t>값</a:t>
                          </a:r>
                          <a:endParaRPr lang="en-US" altLang="ko-K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0773" marR="4052" marT="4052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821" t="-326543" r="-205" b="-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89024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6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10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MDS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9045" y="323581"/>
            <a:ext cx="2448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선형 차원축소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18" name="갈매기형 수장 17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PCA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갈매기형 수장 20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MDS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63114" y="2072029"/>
            <a:ext cx="2161512" cy="1326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prcomp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라면 정보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013404" y="2072029"/>
            <a:ext cx="2161512" cy="1326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cmdscale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 근교 거리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22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4064118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Principal Component Analysis (PCA)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37832" y="1528951"/>
            <a:ext cx="48025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데이터의 </a:t>
            </a:r>
            <a:r>
              <a:rPr lang="ko-KR" altLang="en-US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분산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최대한 유지하면서 차원 축소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Input : Covariance matrix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Output 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8" name="그룹 21"/>
          <p:cNvGrpSpPr/>
          <p:nvPr/>
        </p:nvGrpSpPr>
        <p:grpSpPr>
          <a:xfrm>
            <a:off x="6955455" y="1148006"/>
            <a:ext cx="3545862" cy="338554"/>
            <a:chOff x="1402057" y="883768"/>
            <a:chExt cx="3545862" cy="338554"/>
          </a:xfrm>
        </p:grpSpPr>
        <p:sp>
          <p:nvSpPr>
            <p:cNvPr id="29" name="갈매기형 수장 2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Multidimensional Scaling (MDS)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6955455" y="1528951"/>
            <a:ext cx="48025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데이터의 </a:t>
            </a:r>
            <a:r>
              <a:rPr lang="ko-KR" altLang="en-US" sz="14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거리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최대한 유지하면서 차원 축소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Input : Distance matrix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Output 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축소된 차원에서 각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데이터의 좌표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130081" y="958522"/>
            <a:ext cx="0" cy="5540249"/>
          </a:xfrm>
          <a:prstGeom prst="line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15156" y="6383355"/>
            <a:ext cx="18261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(</a:t>
            </a:r>
            <a:r>
              <a:rPr lang="ko-KR" altLang="en-US" sz="9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강필성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교수님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 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강의자료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6666" y="3352653"/>
            <a:ext cx="5084762" cy="28368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8735" y="3621462"/>
            <a:ext cx="5466708" cy="2217627"/>
          </a:xfrm>
          <a:prstGeom prst="rect">
            <a:avLst/>
          </a:prstGeom>
        </p:spPr>
      </p:pic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61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4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MDS</a:t>
            </a:r>
          </a:p>
        </p:txBody>
      </p:sp>
      <p:sp>
        <p:nvSpPr>
          <p:cNvPr id="18" name="갈매기형 수장 17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PCA</a:t>
            </a:r>
            <a:endParaRPr lang="ko-KR" altLang="en-US" sz="16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갈매기형 수장 20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MDS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63114" y="2072029"/>
            <a:ext cx="2161512" cy="1326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prcomp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라면 정보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013404" y="2072029"/>
            <a:ext cx="2161512" cy="1326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cmdscale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 근교 거리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16676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313180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2.PCA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2178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소개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4064118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prcomp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274296" y="6383355"/>
            <a:ext cx="49231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출처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(http://blog.naver.com/PostView.nhn?blogId=skkong89&amp;logNo=90117511177)</a:t>
            </a:r>
            <a:endParaRPr lang="ko-KR" altLang="en-US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37831" y="1528951"/>
            <a:ext cx="96655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PCA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할 수 있는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 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prcomp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(data =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center = T, scale = T)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88483"/>
              </p:ext>
            </p:extLst>
          </p:nvPr>
        </p:nvGraphicFramePr>
        <p:xfrm>
          <a:off x="1324049" y="2562753"/>
          <a:ext cx="8832701" cy="1445543"/>
        </p:xfrm>
        <a:graphic>
          <a:graphicData uri="http://schemas.openxmlformats.org/drawingml/2006/table">
            <a:tbl>
              <a:tblPr/>
              <a:tblGrid>
                <a:gridCol w="112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7701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2643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1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차원 축소할 데이터</a:t>
                      </a:r>
                      <a:endParaRPr lang="en-US" altLang="ko-KR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Covariance, Correlation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형태로 바꾸지 않고 넣어준다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001490"/>
                  </a:ext>
                </a:extLst>
              </a:tr>
              <a:tr h="39371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center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T, F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데이터의 중심을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벡터로 </a:t>
                      </a:r>
                      <a:r>
                        <a:rPr lang="ko-KR" altLang="en-US" sz="12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이동 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(centering)</a:t>
                      </a:r>
                      <a:endParaRPr lang="en-US" altLang="ko-KR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331024"/>
                  </a:ext>
                </a:extLst>
              </a:tr>
              <a:tr h="39371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scale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T, F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데이터의 분산을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로 </a:t>
                      </a:r>
                      <a:r>
                        <a:rPr lang="ko-KR" altLang="en-US" sz="12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변환 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(scaling)</a:t>
                      </a:r>
                      <a:endParaRPr lang="en-US" altLang="ko-KR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9" name="그룹 21"/>
          <p:cNvGrpSpPr/>
          <p:nvPr/>
        </p:nvGrpSpPr>
        <p:grpSpPr>
          <a:xfrm>
            <a:off x="937832" y="4215782"/>
            <a:ext cx="4064118" cy="338554"/>
            <a:chOff x="1402057" y="883768"/>
            <a:chExt cx="3545862" cy="338554"/>
          </a:xfrm>
        </p:grpSpPr>
        <p:sp>
          <p:nvSpPr>
            <p:cNvPr id="50" name="갈매기형 수장 49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라면 정보 데이터</a:t>
              </a: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937831" y="4596727"/>
            <a:ext cx="9665575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라면에 대해 면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가격 정보를 기록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2982" y="4215782"/>
            <a:ext cx="2200275" cy="2276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63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6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0504" y="5021481"/>
            <a:ext cx="5781675" cy="10796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313180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2.PCA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2178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소개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4064118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prcomp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937831" y="1528951"/>
            <a:ext cx="96655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prcomp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(data =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center = T, scale = T)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4184756" y="2456520"/>
            <a:ext cx="1156625" cy="55711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18664" y="2994285"/>
            <a:ext cx="1288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축 생성</a:t>
            </a:r>
          </a:p>
        </p:txBody>
      </p:sp>
      <p:sp>
        <p:nvSpPr>
          <p:cNvPr id="26" name="오른쪽 화살표 25"/>
          <p:cNvSpPr/>
          <p:nvPr/>
        </p:nvSpPr>
        <p:spPr>
          <a:xfrm rot="5400000">
            <a:off x="7581207" y="3806684"/>
            <a:ext cx="1156625" cy="55711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438079" y="3700202"/>
            <a:ext cx="1288808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세부 정보 확인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200504" y="5896211"/>
            <a:ext cx="5781675" cy="20416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0441579" y="5651863"/>
            <a:ext cx="365760" cy="7314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오른쪽 화살표 30"/>
          <p:cNvSpPr/>
          <p:nvPr/>
        </p:nvSpPr>
        <p:spPr>
          <a:xfrm rot="10800000">
            <a:off x="5122211" y="5413064"/>
            <a:ext cx="718285" cy="34598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863238" y="4945637"/>
            <a:ext cx="14313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 축에서의 좌표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294613" y="1174703"/>
            <a:ext cx="802340" cy="307777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prcomp</a:t>
            </a:r>
            <a:endParaRPr lang="ko-KR" altLang="en-US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294612" y="4589630"/>
            <a:ext cx="944387" cy="307777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summary</a:t>
            </a:r>
            <a:endParaRPr lang="ko-KR" altLang="en-US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1756" y="4312253"/>
            <a:ext cx="778869" cy="307777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predict</a:t>
            </a:r>
            <a:endParaRPr lang="ko-KR" altLang="en-US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26" name="Picture 2" descr="prcomp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79" y="3468275"/>
            <a:ext cx="1360806" cy="13608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14" y="2052171"/>
            <a:ext cx="1906321" cy="1972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4075" y="1635979"/>
            <a:ext cx="5185714" cy="1697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5981" y="4754615"/>
            <a:ext cx="4578352" cy="1703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64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313180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2.PCA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191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2-2.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4064118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biplot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937831" y="1528951"/>
            <a:ext cx="9665575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차원상에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scatter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그리는 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biplot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(object)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l="14857" t="3738" r="14006" b="1992"/>
          <a:stretch/>
        </p:blipFill>
        <p:spPr>
          <a:xfrm>
            <a:off x="5760168" y="1148006"/>
            <a:ext cx="4843238" cy="48136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65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29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PCA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MDS</a:t>
            </a:r>
            <a:endParaRPr lang="ko-KR" altLang="en-US" sz="16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17397" y="2072029"/>
            <a:ext cx="2161512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MDS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563114" y="2072029"/>
            <a:ext cx="2161512" cy="1326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prcomp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라면 정보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13404" y="2072029"/>
            <a:ext cx="2161512" cy="1326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cmdscale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 근교 거리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48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414170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3.MDS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2178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소개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4064118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cmdscale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479184" y="6461693"/>
            <a:ext cx="1537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출처 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(</a:t>
            </a:r>
            <a:r>
              <a: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네이버 블로그</a:t>
            </a:r>
            <a:r>
              <a: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37831" y="1528951"/>
            <a:ext cx="96655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MDS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할 수 있는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 함수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4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cmdscale</a:t>
            </a:r>
            <a:r>
              <a:rPr lang="ko-KR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</a:t>
            </a:r>
            <a:r>
              <a:rPr lang="ko-KR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k = 2, </a:t>
            </a:r>
            <a:r>
              <a:rPr lang="ko-KR" altLang="ko-KR" sz="14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eig</a:t>
            </a:r>
            <a:r>
              <a:rPr lang="ko-KR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= FALSE)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195560"/>
              </p:ext>
            </p:extLst>
          </p:nvPr>
        </p:nvGraphicFramePr>
        <p:xfrm>
          <a:off x="1324049" y="2562753"/>
          <a:ext cx="8832701" cy="1445543"/>
        </p:xfrm>
        <a:graphic>
          <a:graphicData uri="http://schemas.openxmlformats.org/drawingml/2006/table">
            <a:tbl>
              <a:tblPr/>
              <a:tblGrid>
                <a:gridCol w="112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7701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2643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1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거리 데이터</a:t>
                      </a:r>
                      <a:endParaRPr lang="en-US" altLang="ko-KR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Distance matrix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001490"/>
                  </a:ext>
                </a:extLst>
              </a:tr>
              <a:tr h="39371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k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kern="1200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Int</a:t>
                      </a:r>
                      <a:endParaRPr lang="en-US" altLang="ko-KR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축소할 공간의 차원</a:t>
                      </a:r>
                      <a:endParaRPr lang="en-US" altLang="ko-KR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331024"/>
                  </a:ext>
                </a:extLst>
              </a:tr>
              <a:tr h="39371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eig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T, F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고유벡터 출력 여부</a:t>
                      </a:r>
                      <a:endParaRPr lang="en-US" altLang="ko-KR" sz="12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9" name="그룹 21"/>
          <p:cNvGrpSpPr/>
          <p:nvPr/>
        </p:nvGrpSpPr>
        <p:grpSpPr>
          <a:xfrm>
            <a:off x="937832" y="4215782"/>
            <a:ext cx="4064118" cy="338554"/>
            <a:chOff x="1402057" y="883768"/>
            <a:chExt cx="3545862" cy="338554"/>
          </a:xfrm>
        </p:grpSpPr>
        <p:sp>
          <p:nvSpPr>
            <p:cNvPr id="50" name="갈매기형 수장 49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서울 근교 거리 데이터</a:t>
              </a: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937831" y="4596727"/>
            <a:ext cx="36341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 근교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25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지역간 거리를 저장한 데이터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60182" y="4277921"/>
            <a:ext cx="5966239" cy="2163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67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32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414170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3.MDS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2178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소개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4064118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cmdscale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937831" y="1528951"/>
            <a:ext cx="9665575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4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cmdscale</a:t>
            </a:r>
            <a:r>
              <a:rPr lang="ko-KR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</a:t>
            </a:r>
            <a:r>
              <a:rPr lang="ko-KR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k = 2, </a:t>
            </a:r>
            <a:r>
              <a:rPr lang="ko-KR" altLang="ko-KR" sz="14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eig</a:t>
            </a:r>
            <a:r>
              <a:rPr lang="ko-KR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= FALSE)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507" y="3219791"/>
            <a:ext cx="5966239" cy="2163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8334847" y="1536004"/>
            <a:ext cx="946707" cy="307777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cmdscale</a:t>
            </a:r>
            <a:endParaRPr lang="ko-KR" altLang="en-US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83997" y="3499693"/>
            <a:ext cx="14235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 공간에서 좌표</a:t>
            </a:r>
          </a:p>
        </p:txBody>
      </p:sp>
      <p:sp>
        <p:nvSpPr>
          <p:cNvPr id="33" name="오른쪽 화살표 32"/>
          <p:cNvSpPr/>
          <p:nvPr/>
        </p:nvSpPr>
        <p:spPr>
          <a:xfrm>
            <a:off x="6717484" y="4022913"/>
            <a:ext cx="1156625" cy="55711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4847" y="1975189"/>
            <a:ext cx="3315259" cy="4160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68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1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414170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3.MDS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191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3-2.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4064118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plot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937831" y="1528951"/>
            <a:ext cx="96655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  <a:p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row.names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new_points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&lt;- c('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수원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안양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고양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의정부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</a:t>
            </a: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    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군포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동두천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시흥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광명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남양주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용인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광주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양주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</a:t>
            </a: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    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화성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','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')</a:t>
            </a: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plot(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new_points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col='white')</a:t>
            </a: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text(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new_points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labels=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rownames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new_points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),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cex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=1.5)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032" y="3052282"/>
            <a:ext cx="4417257" cy="33129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89371" y="3052282"/>
            <a:ext cx="4423457" cy="3317593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5572517" y="3553686"/>
            <a:ext cx="1156625" cy="55711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72517" y="3076977"/>
            <a:ext cx="1423598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축 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90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 회전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4955016" y="4367923"/>
                <a:ext cx="2391627" cy="720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</a:t>
                </a: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차원 평면 축 회전</a:t>
                </a:r>
                <a:endPara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</a:rPr>
                                <m:t>𝑥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</a:rPr>
                                <m:t>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𝑐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𝑜𝑠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−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𝑠𝑖𝑛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𝑠𝑖𝑛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i="1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𝑐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𝑜𝑠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KoPub돋움체 Medium" panose="02020603020101020101" pitchFamily="18" charset="-127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KoPub돋움체 Medium" panose="02020603020101020101" pitchFamily="18" charset="-127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016" y="4367923"/>
                <a:ext cx="2391627" cy="720262"/>
              </a:xfrm>
              <a:prstGeom prst="rect">
                <a:avLst/>
              </a:prstGeom>
              <a:blipFill>
                <a:blip r:embed="rId4" cstate="print"/>
                <a:stretch>
                  <a:fillRect l="-765" t="-1695" b="-5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69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48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253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1-2. ‘leaps’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‘leaps’ Package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37831" y="1528951"/>
            <a:ext cx="107927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“Regression subset selection including exhaustive search”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Stepwise algorithms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뿐만 아니라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Brach-and-bound algorithm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활용하여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Exhaustive search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효율적으로 수행할 수 있게 해줌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변수선택 과정을 쉽게 파악할 수 있는 시각화 기능도 제공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regsubsets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사용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서로 다른 사이즈의 모델에서 각각 최고의 모델을 찾기 때문에 다른 모델 사이의 성능을 비교하는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AIC, BIC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같은 지표에 독립적 임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893" y="3735519"/>
            <a:ext cx="11497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en-US" sz="1400" b="1" i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Since this function returns separate best models of all sizes up to ‘</a:t>
            </a:r>
            <a:r>
              <a:rPr lang="en-US" sz="1400" b="1" i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nvmax</a:t>
            </a:r>
            <a:r>
              <a:rPr lang="en-US" sz="1400" b="1" i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en-US" sz="1400" i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and since different model selection criteria such as AIC, BIC, </a:t>
            </a:r>
          </a:p>
          <a:p>
            <a:pPr>
              <a:lnSpc>
                <a:spcPct val="150000"/>
              </a:lnSpc>
            </a:pPr>
            <a:r>
              <a:rPr lang="en-US" sz="1400" i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CIC, DIC, … differ only in how models of different sizes are compared, the results do not depend on the choice of cost-complexity tradeoff.”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02412" y="4946351"/>
            <a:ext cx="165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Excuse me…?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43" y="4778305"/>
            <a:ext cx="658878" cy="658878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7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6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524000" y="20"/>
            <a:ext cx="9144000" cy="130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" name="그룹 10"/>
          <p:cNvGrpSpPr>
            <a:grpSpLocks/>
          </p:cNvGrpSpPr>
          <p:nvPr/>
        </p:nvGrpSpPr>
        <p:grpSpPr bwMode="auto">
          <a:xfrm>
            <a:off x="3265838" y="2519239"/>
            <a:ext cx="5643218" cy="1109156"/>
            <a:chOff x="2765554" y="3717032"/>
            <a:chExt cx="3915022" cy="1110114"/>
          </a:xfrm>
        </p:grpSpPr>
        <p:sp>
          <p:nvSpPr>
            <p:cNvPr id="12" name="TextBox 11"/>
            <p:cNvSpPr txBox="1"/>
            <p:nvPr/>
          </p:nvSpPr>
          <p:spPr>
            <a:xfrm>
              <a:off x="2765554" y="3717032"/>
              <a:ext cx="369946" cy="1108953"/>
            </a:xfrm>
            <a:prstGeom prst="rect">
              <a:avLst/>
            </a:prstGeom>
            <a:noFill/>
            <a:scene3d>
              <a:camera prst="obliqueTopRight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[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10630" y="3718193"/>
              <a:ext cx="369946" cy="1108953"/>
            </a:xfrm>
            <a:prstGeom prst="rect">
              <a:avLst/>
            </a:prstGeom>
            <a:noFill/>
            <a:scene3d>
              <a:camera prst="obliqueTopRight"/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]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5462598" y="1700808"/>
            <a:ext cx="141724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PART 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&gt;&gt;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4687605" y="2731605"/>
            <a:ext cx="2805576" cy="6832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비선형 </a:t>
            </a: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차원축소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4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속도 비교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ISOMAP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-learn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내장함수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사용법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6311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Olivetti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Hand-written Digits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Manifold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별 특징 및 형태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 및 데이터 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차원축소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결과 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근접이웃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차원에 따른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80118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속도 비교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ISOMAP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-learn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내장함수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사용법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6311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Olivetti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Hand-written Digits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Manifold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별 특징 및 형태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 및 데이터 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차원축소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결과 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근접이웃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차원에 따른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40420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1-1.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소개 알고리즘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37832" y="1528951"/>
            <a:ext cx="48025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Isometric Feature Mapping (ISOMAP)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Locally Linear Embedding (LLE)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t-distributed Stochastic Neighbor Embedding (t-SNE)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Barnes-Hut-SNE</a:t>
            </a:r>
          </a:p>
        </p:txBody>
      </p:sp>
      <p:grpSp>
        <p:nvGrpSpPr>
          <p:cNvPr id="19" name="그룹 21"/>
          <p:cNvGrpSpPr/>
          <p:nvPr/>
        </p:nvGrpSpPr>
        <p:grpSpPr>
          <a:xfrm>
            <a:off x="937832" y="4049552"/>
            <a:ext cx="3545862" cy="338554"/>
            <a:chOff x="1402057" y="883768"/>
            <a:chExt cx="3545862" cy="338554"/>
          </a:xfrm>
        </p:grpSpPr>
        <p:sp>
          <p:nvSpPr>
            <p:cNvPr id="21" name="갈매기형 수장 20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사용된 프로그래밍 언어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937832" y="4430497"/>
            <a:ext cx="4802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Python 3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Learn</a:t>
            </a:r>
          </a:p>
        </p:txBody>
      </p:sp>
      <p:grpSp>
        <p:nvGrpSpPr>
          <p:cNvPr id="40" name="그룹 21"/>
          <p:cNvGrpSpPr/>
          <p:nvPr/>
        </p:nvGrpSpPr>
        <p:grpSpPr>
          <a:xfrm>
            <a:off x="7017488" y="1148006"/>
            <a:ext cx="3545862" cy="338554"/>
            <a:chOff x="1402057" y="883768"/>
            <a:chExt cx="3545862" cy="338554"/>
          </a:xfrm>
        </p:grpSpPr>
        <p:sp>
          <p:nvSpPr>
            <p:cNvPr id="41" name="갈매기형 수장 40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7017488" y="1528951"/>
            <a:ext cx="48025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Olivetti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faces  (AT &amp; T Laboratories Cambridge)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Digits (UCL ML hand-written digits)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Artificial Data 9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math.ucla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21263" y="3942712"/>
            <a:ext cx="2480396" cy="176896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8282" y="4056422"/>
            <a:ext cx="1517477" cy="1517477"/>
          </a:xfrm>
          <a:prstGeom prst="rect">
            <a:avLst/>
          </a:prstGeom>
        </p:spPr>
      </p:pic>
      <p:pic>
        <p:nvPicPr>
          <p:cNvPr id="47" name="Picture 2" descr="scikit learn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25" y="4109283"/>
            <a:ext cx="1265901" cy="126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00000" flipH="1" flipV="1">
            <a:off x="6939838" y="3416072"/>
            <a:ext cx="1021670" cy="984327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73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4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507" y="61996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1-2.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 별 특징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381474" y="1579930"/>
            <a:ext cx="48025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근접이웃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그래프를 생성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최단거리를 계산하여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Geodesic Distance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반영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MDS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활용하여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저차원으로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임베딩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60511" y="1388656"/>
            <a:ext cx="4984692" cy="21421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71760" y="1220941"/>
            <a:ext cx="2536638" cy="34923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ISOMAP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027023" y="1579930"/>
            <a:ext cx="4802568" cy="175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원래 차원에서 선택한 이웃을 활용하여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저차원에서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해당 지점을 복원하는데 생기는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Reconstruction Error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전체적인 구조보다 지역적인 패턴 반영에 특화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06060" y="1388656"/>
            <a:ext cx="4984692" cy="21421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717309" y="1220941"/>
            <a:ext cx="2536638" cy="34923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LLE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042635" y="4158316"/>
            <a:ext cx="101518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원래 차원에서 각 지점이 다른 지점들의 이웃으로 뽑힐 확률 분포를 생성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①에 구한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확률분포와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비슷한 확률분포를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저차원에서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구함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Kullback-Leibler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Divergence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Cost Function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Gradient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활용하여 반복적으로 수렴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Global Optimum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보장되지 않음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0510" y="3967042"/>
            <a:ext cx="10630242" cy="2470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71760" y="3799327"/>
            <a:ext cx="2536638" cy="34923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t-SNE</a:t>
            </a:r>
          </a:p>
        </p:txBody>
      </p:sp>
      <p:pic>
        <p:nvPicPr>
          <p:cNvPr id="1026" name="Picture 2" descr="kullback leibler divergence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23" y="4339195"/>
            <a:ext cx="3746616" cy="17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74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56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2" name="갈매기형 수장 11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ISOMAP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937832" y="1629285"/>
          <a:ext cx="8832701" cy="4301530"/>
        </p:xfrm>
        <a:graphic>
          <a:graphicData uri="http://schemas.openxmlformats.org/drawingml/2006/table">
            <a:tbl>
              <a:tblPr/>
              <a:tblGrid>
                <a:gridCol w="112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7701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3452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74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n_neighbors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각 포인트에서 고려할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근접이웃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포인트의 개수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int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로 지정할 경우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eigen_solver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의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‘dense’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옵션을 사용해야 한다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4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n_components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임베딩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차원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int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*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원래 차원보다 큰 수도 가능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4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eigen_solver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eigenvector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계산 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‘auto’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| 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arpack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 | ‘dense’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&gt;&gt; </a:t>
                      </a: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Automatically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Arnoldi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decomposition | Use a direct solver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* 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arpack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은 문제에 따라 불안정한 경우가 많아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반복실험이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필요</a:t>
                      </a:r>
                      <a:endParaRPr lang="en-US" altLang="ko-KR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* ‘dense’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는 사이즈가 큰 문제에서는 사용하지 않는 것을 권장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374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path_method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최단거리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(Shortest Path)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계산 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‘auto’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| ‘FW’ | ‘D’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&gt;&gt; </a:t>
                      </a: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Automatically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Floyd-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Warshall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algorithm |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Dijkstra’s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algorithm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374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neighbors_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algorithm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근접이웃을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찾는 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‘auto’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‘brute’ | 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kd_tree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 | 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ball_tree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35" y="9432"/>
            <a:ext cx="1938351" cy="758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0507" y="619968"/>
            <a:ext cx="28934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1-3. 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-learn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함수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75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28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2" name="갈매기형 수장 11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LLE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937832" y="1629285"/>
          <a:ext cx="8829623" cy="3854796"/>
        </p:xfrm>
        <a:graphic>
          <a:graphicData uri="http://schemas.openxmlformats.org/drawingml/2006/table">
            <a:tbl>
              <a:tblPr/>
              <a:tblGrid>
                <a:gridCol w="112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4623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345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n_neighbors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각 포인트에서 고려할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근접이웃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포인트의 개수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n_components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임베딩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차원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eigen_solver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eigenvector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계산 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‘auto’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| 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arpack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 | ‘dense’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path_method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최단거리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계산 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‘auto’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| ‘FW’ | ‘D’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neighbors_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algorithm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근접이웃을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찾는 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‘auto’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‘brute’ | 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kd_tree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 | 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ball_tree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2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LLE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혹은 변형된 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‘standard’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‘hessian’ | ‘modified’ | 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ltsa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&gt;&gt; </a:t>
                      </a: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standard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LLE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| Hessian </a:t>
                      </a:r>
                      <a:r>
                        <a:rPr lang="en-US" altLang="ko-KR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eigenmap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method | modified LLE | 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   Use local tangent space alignment algorithm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958321"/>
                  </a:ext>
                </a:extLst>
              </a:tr>
              <a:tr h="712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random_state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arpack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iteration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초기 벡터를 설정하는 시드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numpy.random</a:t>
                      </a:r>
                      <a:endParaRPr lang="en-US" altLang="ko-KR" sz="1200" b="1" i="0" u="none" strike="noStrike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임의의 숫자 하나를 지정하는 것을 권장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368682"/>
                  </a:ext>
                </a:extLst>
              </a:tr>
            </a:tbl>
          </a:graphicData>
        </a:graphic>
      </p:graphicFrame>
      <p:sp>
        <p:nvSpPr>
          <p:cNvPr id="13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0507" y="619968"/>
            <a:ext cx="28934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1-3. 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-learn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함수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76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10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937832" y="1629285"/>
          <a:ext cx="8829623" cy="4218496"/>
        </p:xfrm>
        <a:graphic>
          <a:graphicData uri="http://schemas.openxmlformats.org/drawingml/2006/table">
            <a:tbl>
              <a:tblPr/>
              <a:tblGrid>
                <a:gridCol w="112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4623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3456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n_components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임베딩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차원 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int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perplexity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확률분포 및 모델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평가지수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float (</a:t>
                      </a: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30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* 5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~ 50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사이를 권장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958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learning_rate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학습 속도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float (</a:t>
                      </a: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1000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&gt;&gt; Local minimum</a:t>
                      </a:r>
                      <a:r>
                        <a:rPr lang="ko-KR" altLang="en-US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에 빠지지 않도록 해주는 매개변수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*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100 ~ 1000 </a:t>
                      </a:r>
                      <a:r>
                        <a:rPr lang="ko-KR" altLang="en-US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사이를 권장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368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n_iter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최대 반복 횟수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1000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*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최소한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이상의 값으로 설정하는 것을 권장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426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min_grad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_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norm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최소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gradient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float (</a:t>
                      </a: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1E-7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&gt;&gt;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설정값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이하로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gradient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가 내려가면 반복을 중단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092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metric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거리 계산 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‘Euclidean’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, ‘l2’, ‘l1’, ‘</a:t>
                      </a:r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manhattan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’, ‘cosine’, ‘</a:t>
                      </a:r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mahalanobis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’, </a:t>
                      </a:r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etc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696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init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임베딩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초기화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‘random’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‘</a:t>
                      </a:r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pca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 | </a:t>
                      </a:r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numpy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array of shape (</a:t>
                      </a:r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n_samples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n_components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* </a:t>
                      </a:r>
                      <a:r>
                        <a:rPr lang="en-US" altLang="ko-KR" sz="12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pca</a:t>
                      </a:r>
                      <a:r>
                        <a:rPr lang="ko-KR" altLang="en-US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가 일반적으로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ko-KR" altLang="en-US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보다 안정적으로 작동한다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785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t-SNE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혹은 변형된 방법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altLang="ko-KR" sz="12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barnes_hut</a:t>
                      </a: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‘exact’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576923"/>
                  </a:ext>
                </a:extLst>
              </a:tr>
            </a:tbl>
          </a:graphicData>
        </a:graphic>
      </p:graphicFrame>
      <p:grpSp>
        <p:nvGrpSpPr>
          <p:cNvPr id="12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t-SNE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0507" y="619968"/>
            <a:ext cx="28934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1-3. 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-learn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함수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77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3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44357"/>
            <a:ext cx="5283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22222"/>
                </a:solidFill>
                <a:latin typeface="Arial" panose="020B0604020202020204" pitchFamily="34" charset="0"/>
              </a:rPr>
              <a:t>Van Der </a:t>
            </a:r>
            <a:r>
              <a:rPr lang="en-US" altLang="ko-KR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Maaten</a:t>
            </a:r>
            <a:r>
              <a:rPr lang="en-US" altLang="ko-KR" sz="1000" dirty="0">
                <a:solidFill>
                  <a:srgbClr val="222222"/>
                </a:solidFill>
                <a:latin typeface="Arial" panose="020B0604020202020204" pitchFamily="34" charset="0"/>
              </a:rPr>
              <a:t>, Laurens. "Barnes-hut-</a:t>
            </a:r>
            <a:r>
              <a:rPr lang="en-US" altLang="ko-KR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sne</a:t>
            </a:r>
            <a:r>
              <a:rPr lang="en-US" altLang="ko-KR" sz="1000" dirty="0">
                <a:solidFill>
                  <a:srgbClr val="222222"/>
                </a:solidFill>
                <a:latin typeface="Arial" panose="020B0604020202020204" pitchFamily="34" charset="0"/>
              </a:rPr>
              <a:t>." </a:t>
            </a:r>
            <a:r>
              <a:rPr lang="en-US" altLang="ko-KR" sz="10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ko-KR" sz="10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arXiv:1301.3342</a:t>
            </a:r>
            <a:r>
              <a:rPr lang="en-US" altLang="ko-KR" sz="1000" dirty="0">
                <a:solidFill>
                  <a:srgbClr val="222222"/>
                </a:solidFill>
                <a:latin typeface="Arial" panose="020B0604020202020204" pitchFamily="34" charset="0"/>
              </a:rPr>
              <a:t>(2013).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942931" y="1968480"/>
            <a:ext cx="4641910" cy="177158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15389" y="1863714"/>
            <a:ext cx="2284826" cy="234743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t-SNE</a:t>
            </a:r>
          </a:p>
        </p:txBody>
      </p:sp>
      <p:grpSp>
        <p:nvGrpSpPr>
          <p:cNvPr id="17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8" name="갈매기형 수장 17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근사치를 이용하여 계산 복잡도 감소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25864" y="1881563"/>
                <a:ext cx="4125069" cy="1189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200000"/>
                  </a:lnSpc>
                  <a:defRPr sz="120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type m:val="li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1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4" y="1881563"/>
                <a:ext cx="4125069" cy="118968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25864" y="4140477"/>
                <a:ext cx="4125069" cy="1674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200000"/>
                  </a:lnSpc>
                  <a:defRPr sz="120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type m:val="lin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ko-KR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ko-KR" sz="1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ko-KR" sz="1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1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nearest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neighbors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perplexity</m:t>
                    </m:r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       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4" y="4140477"/>
                <a:ext cx="4125069" cy="167443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/>
          <p:cNvSpPr/>
          <p:nvPr/>
        </p:nvSpPr>
        <p:spPr>
          <a:xfrm>
            <a:off x="942931" y="4268101"/>
            <a:ext cx="4641910" cy="177158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15389" y="4163335"/>
            <a:ext cx="2284826" cy="234743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rPr>
              <a:t>Barnes-Hut-SNE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200000" flipH="1" flipV="1">
            <a:off x="4654501" y="3538012"/>
            <a:ext cx="1021670" cy="984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837210" y="3114130"/>
                <a:ext cx="9081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ko-KR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210" y="3114130"/>
                <a:ext cx="908197" cy="369332"/>
              </a:xfrm>
              <a:prstGeom prst="rect">
                <a:avLst/>
              </a:prstGeom>
              <a:blipFill>
                <a:blip r:embed="rId6" cstate="print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5641901" y="4487347"/>
                <a:ext cx="12988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ko-KR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𝑁𝑙𝑜𝑔𝑁</m:t>
                      </m:r>
                      <m:r>
                        <a:rPr lang="en-US" altLang="ko-K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01" y="4487347"/>
                <a:ext cx="1298817" cy="369332"/>
              </a:xfrm>
              <a:prstGeom prst="rect">
                <a:avLst/>
              </a:prstGeom>
              <a:blipFill>
                <a:blip r:embed="rId7" cstate="print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49" t="3575" r="49938" b="4068"/>
          <a:stretch/>
        </p:blipFill>
        <p:spPr>
          <a:xfrm>
            <a:off x="7543471" y="1013377"/>
            <a:ext cx="3164262" cy="264294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968" t="4136" r="2268" b="4567"/>
          <a:stretch/>
        </p:blipFill>
        <p:spPr>
          <a:xfrm>
            <a:off x="7613481" y="3801436"/>
            <a:ext cx="3121830" cy="2612638"/>
          </a:xfrm>
          <a:prstGeom prst="rect">
            <a:avLst/>
          </a:prstGeom>
        </p:spPr>
      </p:pic>
      <p:sp>
        <p:nvSpPr>
          <p:cNvPr id="2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0507" y="619968"/>
            <a:ext cx="2262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1-4. Barnes-Hut-SNE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78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50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5192" y="2083732"/>
            <a:ext cx="9563100" cy="21621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717" y="4225228"/>
            <a:ext cx="9553575" cy="20859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37832" y="1162518"/>
            <a:ext cx="7773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Perplexity: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 범위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벗어나지 않는 것이 중요</a:t>
            </a:r>
            <a:endParaRPr lang="en-US" altLang="ko-KR" sz="1400" b="1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두 종류의 데이터가 서로 다른 크기 혹은 분산을 가지고 있어도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큰 영향을 미치지 않는다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군집 데이터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1" y="6444357"/>
            <a:ext cx="89777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ko-KR" sz="1000" dirty="0" err="1"/>
              <a:t>Wattenberg</a:t>
            </a:r>
            <a:r>
              <a:rPr lang="ko-KR" altLang="ko-KR" sz="1000" dirty="0"/>
              <a:t>, </a:t>
            </a:r>
            <a:r>
              <a:rPr lang="ko-KR" altLang="ko-KR" sz="1000" dirty="0" err="1"/>
              <a:t>et</a:t>
            </a:r>
            <a:r>
              <a:rPr lang="ko-KR" altLang="ko-KR" sz="1000" dirty="0"/>
              <a:t> </a:t>
            </a:r>
            <a:r>
              <a:rPr lang="ko-KR" altLang="ko-KR" sz="1000" dirty="0" err="1"/>
              <a:t>al</a:t>
            </a:r>
            <a:r>
              <a:rPr lang="ko-KR" altLang="ko-KR" sz="1000" dirty="0"/>
              <a:t>. “</a:t>
            </a:r>
            <a:r>
              <a:rPr lang="ko-KR" altLang="ko-KR" sz="1000" dirty="0" err="1"/>
              <a:t>How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to</a:t>
            </a:r>
            <a:r>
              <a:rPr lang="ko-KR" altLang="ko-KR" sz="1000" dirty="0"/>
              <a:t> </a:t>
            </a:r>
            <a:r>
              <a:rPr lang="ko-KR" altLang="ko-KR" sz="1000" dirty="0" err="1"/>
              <a:t>Use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</a:t>
            </a:r>
            <a:r>
              <a:rPr lang="ko-KR" altLang="ko-KR" sz="1000" dirty="0"/>
              <a:t>-SNE </a:t>
            </a:r>
            <a:r>
              <a:rPr lang="ko-KR" altLang="ko-KR" sz="1000" dirty="0" err="1"/>
              <a:t>Effectively</a:t>
            </a:r>
            <a:r>
              <a:rPr lang="ko-KR" altLang="ko-KR" sz="1000" dirty="0"/>
              <a:t>”, </a:t>
            </a:r>
            <a:r>
              <a:rPr lang="ko-KR" altLang="ko-KR" sz="1000" dirty="0" err="1"/>
              <a:t>Distill</a:t>
            </a:r>
            <a:r>
              <a:rPr lang="ko-KR" altLang="ko-KR" sz="1000" dirty="0"/>
              <a:t>, 2016.</a:t>
            </a:r>
            <a:r>
              <a:rPr lang="en-US" altLang="ko-KR" sz="1000" dirty="0"/>
              <a:t>          </a:t>
            </a:r>
            <a:r>
              <a:rPr lang="ko-KR" altLang="en-US" sz="1000" dirty="0"/>
              <a:t>http://distill.pub/2016/misread-tsne/</a:t>
            </a:r>
          </a:p>
        </p:txBody>
      </p:sp>
      <p:sp>
        <p:nvSpPr>
          <p:cNvPr id="13" name="타원 12"/>
          <p:cNvSpPr/>
          <p:nvPr/>
        </p:nvSpPr>
        <p:spPr>
          <a:xfrm>
            <a:off x="479895" y="4854287"/>
            <a:ext cx="360040" cy="360040"/>
          </a:xfrm>
          <a:prstGeom prst="ellipse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24716" y="2110869"/>
            <a:ext cx="9553575" cy="19812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24716" y="4245907"/>
            <a:ext cx="9553575" cy="19812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70370" y="3245557"/>
            <a:ext cx="360040" cy="360040"/>
          </a:xfrm>
          <a:prstGeom prst="ellipse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0507" y="619968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1-5. t-SNE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79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4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253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1-2. ‘leaps’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" name="그룹 21"/>
          <p:cNvGrpSpPr/>
          <p:nvPr/>
        </p:nvGrpSpPr>
        <p:grpSpPr>
          <a:xfrm>
            <a:off x="937832" y="1148006"/>
            <a:ext cx="10888408" cy="830997"/>
            <a:chOff x="1402057" y="883768"/>
            <a:chExt cx="10888408" cy="830997"/>
          </a:xfrm>
        </p:grpSpPr>
        <p:sp>
          <p:nvSpPr>
            <p:cNvPr id="9" name="갈매기형 수장 8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 9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767025" y="883768"/>
                  <a:ext cx="10523440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‘</a:t>
                  </a:r>
                  <a:r>
                    <a:rPr lang="en-US" altLang="ko-KR" sz="16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regsubsets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’: “Model selection by exhaustive search, forward or backward stepwise, or sequential replacement”</a:t>
                  </a:r>
                </a:p>
                <a:p>
                  <a:r>
                    <a:rPr lang="en-US" altLang="ko-KR" sz="16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Usage:</a:t>
                  </a:r>
                </a:p>
                <a:p>
                  <a:r>
                    <a:rPr lang="en-US" altLang="ko-KR" sz="1600" b="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solidFill>
                        <a:srgbClr val="272123"/>
                      </a:solidFill>
                      <a:ea typeface="KoPub돋움체 Medium" panose="02020603020101020101" pitchFamily="18" charset="-127"/>
                    </a:rPr>
                    <a:t>FW &lt;- regsubsets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(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𝑥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𝑌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 ~ ., 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𝑑𝑎𝑡𝑎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𝑡𝑟𝑛𝐷𝑎𝑡𝑎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, 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𝑛𝑣𝑚𝑎𝑥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=13,  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𝑚𝑒𝑡h𝑜𝑑</m:t>
                      </m:r>
                      <m:r>
                        <a:rPr lang="en-US" altLang="ko-KR" sz="1600" b="0" i="1" smtClean="0">
                          <a:ln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272123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="</m:t>
                      </m:r>
                      <m:r>
                        <a:rPr lang="en-US" altLang="ko-KR" sz="1600" b="0" i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𝑒𝑥h𝑎𝑢𝑠𝑡𝑖𝑣𝑒</m:t>
                      </m:r>
                      <m:r>
                        <a:rPr lang="en-US" altLang="ko-KR" sz="16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")</m:t>
                      </m:r>
                    </m:oMath>
                  </a14:m>
                  <a:endParaRPr lang="ko-KR" altLang="en-US" sz="16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25" y="883768"/>
                  <a:ext cx="10523440" cy="830997"/>
                </a:xfrm>
                <a:prstGeom prst="rect">
                  <a:avLst/>
                </a:prstGeom>
                <a:blipFill>
                  <a:blip r:embed="rId2" cstate="print"/>
                  <a:stretch>
                    <a:fillRect b="-29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937832" y="2055980"/>
          <a:ext cx="8832701" cy="4390997"/>
        </p:xfrm>
        <a:graphic>
          <a:graphicData uri="http://schemas.openxmlformats.org/drawingml/2006/table">
            <a:tbl>
              <a:tblPr/>
              <a:tblGrid>
                <a:gridCol w="112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7701">
                  <a:extLst>
                    <a:ext uri="{9D8B030D-6E8A-4147-A177-3AD203B41FA5}">
                      <a16:colId xmlns:a16="http://schemas.microsoft.com/office/drawing/2014/main" val="3735570007"/>
                    </a:ext>
                  </a:extLst>
                </a:gridCol>
              </a:tblGrid>
              <a:tr h="3452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종류 및 유의 사항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4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Full model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의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회귀식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Design matrix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또는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biglm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객체를 입력해도 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1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회귀모형을 적용할 데이터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x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가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biglm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객체이면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를 따로 입력할 필요가 없음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(step,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stepAIC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와 비슷한 경우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20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nvmax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모델이 가질 수 있는 최대의 변수 개수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8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374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force.in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force.</a:t>
                      </a:r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out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꼭 포함되거나 빠져야 될   변수를 지정할 수 있음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의 열 인덱스를 입력하면 됨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71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intercept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절편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고려 여부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TRUE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FALSE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749117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변수 선택 방법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“exhaustive”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“forward” | “backward” | “</a:t>
                      </a:r>
                      <a:r>
                        <a:rPr lang="en-US" altLang="ko-KR" sz="12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seqrep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”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02435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really.big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Exhaustive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search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를 빠르게 만들어 줌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TRUE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 | FALSE</a:t>
                      </a:r>
                    </a:p>
                    <a:p>
                      <a:pPr lvl="0" algn="l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변수가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50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개 이상일 때는 반드시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TRUE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Arial" panose="020B0604020202020204" pitchFamily="34" charset="0"/>
                        </a:rPr>
                        <a:t>로 설정해줘야 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959794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8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9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688826" y="1645920"/>
            <a:ext cx="361950" cy="32571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9272" y="2073578"/>
            <a:ext cx="9544050" cy="21145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37832" y="1162518"/>
            <a:ext cx="7773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Perplexity: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데이터의 수가 증가하면 </a:t>
            </a:r>
            <a:r>
              <a:rPr lang="en-US" altLang="ko-KR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perplexity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 증가해야 한다</a:t>
            </a:r>
            <a:endParaRPr lang="en-US" altLang="ko-KR" sz="1400" b="1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군집 사이의 거리는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큰 의미가 없다</a:t>
            </a:r>
            <a:endParaRPr lang="en-US" altLang="ko-KR" sz="1400" b="1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272" y="4203815"/>
            <a:ext cx="9534525" cy="21145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-1" y="6444357"/>
            <a:ext cx="89777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ko-KR" sz="1000" dirty="0" err="1"/>
              <a:t>Wattenberg</a:t>
            </a:r>
            <a:r>
              <a:rPr lang="ko-KR" altLang="ko-KR" sz="1000" dirty="0"/>
              <a:t>, </a:t>
            </a:r>
            <a:r>
              <a:rPr lang="ko-KR" altLang="ko-KR" sz="1000" dirty="0" err="1"/>
              <a:t>et</a:t>
            </a:r>
            <a:r>
              <a:rPr lang="ko-KR" altLang="ko-KR" sz="1000" dirty="0"/>
              <a:t> </a:t>
            </a:r>
            <a:r>
              <a:rPr lang="ko-KR" altLang="ko-KR" sz="1000" dirty="0" err="1"/>
              <a:t>al</a:t>
            </a:r>
            <a:r>
              <a:rPr lang="ko-KR" altLang="ko-KR" sz="1000" dirty="0"/>
              <a:t>. “</a:t>
            </a:r>
            <a:r>
              <a:rPr lang="ko-KR" altLang="ko-KR" sz="1000" dirty="0" err="1"/>
              <a:t>How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to</a:t>
            </a:r>
            <a:r>
              <a:rPr lang="ko-KR" altLang="ko-KR" sz="1000" dirty="0"/>
              <a:t> </a:t>
            </a:r>
            <a:r>
              <a:rPr lang="ko-KR" altLang="ko-KR" sz="1000" dirty="0" err="1"/>
              <a:t>Use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</a:t>
            </a:r>
            <a:r>
              <a:rPr lang="ko-KR" altLang="ko-KR" sz="1000" dirty="0"/>
              <a:t>-SNE </a:t>
            </a:r>
            <a:r>
              <a:rPr lang="ko-KR" altLang="ko-KR" sz="1000" dirty="0" err="1"/>
              <a:t>Effectively</a:t>
            </a:r>
            <a:r>
              <a:rPr lang="ko-KR" altLang="ko-KR" sz="1000" dirty="0"/>
              <a:t>”, </a:t>
            </a:r>
            <a:r>
              <a:rPr lang="ko-KR" altLang="ko-KR" sz="1000" dirty="0" err="1"/>
              <a:t>Distill</a:t>
            </a:r>
            <a:r>
              <a:rPr lang="ko-KR" altLang="ko-KR" sz="1000" dirty="0"/>
              <a:t>, 2016.</a:t>
            </a:r>
            <a:r>
              <a:rPr lang="en-US" altLang="ko-KR" sz="1000" dirty="0"/>
              <a:t>          </a:t>
            </a:r>
            <a:r>
              <a:rPr lang="ko-KR" altLang="en-US" sz="1000" dirty="0"/>
              <a:t>http://distill.pub/2016/misread-tsne/</a:t>
            </a:r>
          </a:p>
        </p:txBody>
      </p:sp>
      <p:sp>
        <p:nvSpPr>
          <p:cNvPr id="12" name="타원 11"/>
          <p:cNvSpPr/>
          <p:nvPr/>
        </p:nvSpPr>
        <p:spPr>
          <a:xfrm>
            <a:off x="470370" y="3245557"/>
            <a:ext cx="360040" cy="360040"/>
          </a:xfrm>
          <a:prstGeom prst="ellipse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479895" y="4854287"/>
            <a:ext cx="360040" cy="360040"/>
          </a:xfrm>
          <a:prstGeom prst="ellipse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024716" y="2110869"/>
            <a:ext cx="9553575" cy="19812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24716" y="4245907"/>
            <a:ext cx="9553575" cy="19812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90507" y="619968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1-5. t-SNE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80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8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847" y="2096875"/>
            <a:ext cx="9515475" cy="20764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37832" y="1162518"/>
            <a:ext cx="7773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Topology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데이터의 형태를 보기 위해서 때로는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여러 개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그래프가 필요하다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1" y="6444357"/>
            <a:ext cx="89777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ko-KR" sz="1000" dirty="0" err="1"/>
              <a:t>Wattenberg</a:t>
            </a:r>
            <a:r>
              <a:rPr lang="ko-KR" altLang="ko-KR" sz="1000" dirty="0"/>
              <a:t>, </a:t>
            </a:r>
            <a:r>
              <a:rPr lang="ko-KR" altLang="ko-KR" sz="1000" dirty="0" err="1"/>
              <a:t>et</a:t>
            </a:r>
            <a:r>
              <a:rPr lang="ko-KR" altLang="ko-KR" sz="1000" dirty="0"/>
              <a:t> </a:t>
            </a:r>
            <a:r>
              <a:rPr lang="ko-KR" altLang="ko-KR" sz="1000" dirty="0" err="1"/>
              <a:t>al</a:t>
            </a:r>
            <a:r>
              <a:rPr lang="ko-KR" altLang="ko-KR" sz="1000" dirty="0"/>
              <a:t>. “</a:t>
            </a:r>
            <a:r>
              <a:rPr lang="ko-KR" altLang="ko-KR" sz="1000" dirty="0" err="1"/>
              <a:t>How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to</a:t>
            </a:r>
            <a:r>
              <a:rPr lang="ko-KR" altLang="ko-KR" sz="1000" dirty="0"/>
              <a:t> </a:t>
            </a:r>
            <a:r>
              <a:rPr lang="ko-KR" altLang="ko-KR" sz="1000" dirty="0" err="1"/>
              <a:t>Use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</a:t>
            </a:r>
            <a:r>
              <a:rPr lang="ko-KR" altLang="ko-KR" sz="1000" dirty="0"/>
              <a:t>-SNE </a:t>
            </a:r>
            <a:r>
              <a:rPr lang="ko-KR" altLang="ko-KR" sz="1000" dirty="0" err="1"/>
              <a:t>Effectively</a:t>
            </a:r>
            <a:r>
              <a:rPr lang="ko-KR" altLang="ko-KR" sz="1000" dirty="0"/>
              <a:t>”, </a:t>
            </a:r>
            <a:r>
              <a:rPr lang="ko-KR" altLang="ko-KR" sz="1000" dirty="0" err="1"/>
              <a:t>Distill</a:t>
            </a:r>
            <a:r>
              <a:rPr lang="ko-KR" altLang="ko-KR" sz="1000" dirty="0"/>
              <a:t>, 2016.</a:t>
            </a:r>
            <a:r>
              <a:rPr lang="en-US" altLang="ko-KR" sz="1000" dirty="0"/>
              <a:t>          </a:t>
            </a:r>
            <a:r>
              <a:rPr lang="ko-KR" altLang="en-US" sz="1000" dirty="0"/>
              <a:t>http://distill.pub/2016/misread-tsne/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843848" y="2096875"/>
            <a:ext cx="3150522" cy="14749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847" y="4230764"/>
            <a:ext cx="9563100" cy="20955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24716" y="2110869"/>
            <a:ext cx="9553575" cy="19812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24716" y="4245907"/>
            <a:ext cx="9553575" cy="19812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43848" y="4245907"/>
            <a:ext cx="3150522" cy="14749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0507" y="619968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1-5. t-SNE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81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847" y="2062673"/>
            <a:ext cx="9563100" cy="20764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37832" y="1162518"/>
            <a:ext cx="7773906" cy="4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알맞은 </a:t>
            </a:r>
            <a:r>
              <a:rPr lang="en-US" altLang="ko-KR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perplexity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따라 충분한 </a:t>
            </a:r>
            <a:r>
              <a:rPr lang="en-US" altLang="ko-KR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iteration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거치는 것이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가장 중요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-1" y="6444357"/>
            <a:ext cx="89777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ko-KR" sz="1000" dirty="0" err="1"/>
              <a:t>Wattenberg</a:t>
            </a:r>
            <a:r>
              <a:rPr lang="ko-KR" altLang="ko-KR" sz="1000" dirty="0"/>
              <a:t>, </a:t>
            </a:r>
            <a:r>
              <a:rPr lang="ko-KR" altLang="ko-KR" sz="1000" dirty="0" err="1"/>
              <a:t>et</a:t>
            </a:r>
            <a:r>
              <a:rPr lang="ko-KR" altLang="ko-KR" sz="1000" dirty="0"/>
              <a:t> </a:t>
            </a:r>
            <a:r>
              <a:rPr lang="ko-KR" altLang="ko-KR" sz="1000" dirty="0" err="1"/>
              <a:t>al</a:t>
            </a:r>
            <a:r>
              <a:rPr lang="ko-KR" altLang="ko-KR" sz="1000" dirty="0"/>
              <a:t>. “</a:t>
            </a:r>
            <a:r>
              <a:rPr lang="ko-KR" altLang="ko-KR" sz="1000" dirty="0" err="1"/>
              <a:t>How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to</a:t>
            </a:r>
            <a:r>
              <a:rPr lang="ko-KR" altLang="ko-KR" sz="1000" dirty="0"/>
              <a:t> </a:t>
            </a:r>
            <a:r>
              <a:rPr lang="ko-KR" altLang="ko-KR" sz="1000" dirty="0" err="1"/>
              <a:t>Use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</a:t>
            </a:r>
            <a:r>
              <a:rPr lang="ko-KR" altLang="ko-KR" sz="1000" dirty="0"/>
              <a:t>-SNE </a:t>
            </a:r>
            <a:r>
              <a:rPr lang="ko-KR" altLang="ko-KR" sz="1000" dirty="0" err="1"/>
              <a:t>Effectively</a:t>
            </a:r>
            <a:r>
              <a:rPr lang="ko-KR" altLang="ko-KR" sz="1000" dirty="0"/>
              <a:t>”, </a:t>
            </a:r>
            <a:r>
              <a:rPr lang="ko-KR" altLang="ko-KR" sz="1000" dirty="0" err="1"/>
              <a:t>Distill</a:t>
            </a:r>
            <a:r>
              <a:rPr lang="ko-KR" altLang="ko-KR" sz="1000" dirty="0"/>
              <a:t>, 2016.</a:t>
            </a:r>
            <a:r>
              <a:rPr lang="en-US" altLang="ko-KR" sz="1000" dirty="0"/>
              <a:t>          </a:t>
            </a:r>
            <a:r>
              <a:rPr lang="ko-KR" altLang="en-US" sz="1000" dirty="0"/>
              <a:t>http://distill.pub/2016/misread-tsne/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6684" y="4177222"/>
            <a:ext cx="9505950" cy="20574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24716" y="2110869"/>
            <a:ext cx="9553575" cy="19812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4716" y="4245907"/>
            <a:ext cx="9553575" cy="19812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435" y="9432"/>
            <a:ext cx="1938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0507" y="619968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1-5. t-SNE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82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2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속도 비교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ISOMAP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-learn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내장함수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사용법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6311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Olivetti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Hand-written Digits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Manifold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별 특징 및 형태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 및 데이터 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차원축소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결과 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근접이웃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차원에 따른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8790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228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2-1. Image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2290" name="Picture 2" descr="sklearn olivetti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52" y="3227699"/>
            <a:ext cx="2805110" cy="25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5525" y="3091387"/>
            <a:ext cx="2903820" cy="290382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37832" y="1528951"/>
            <a:ext cx="48025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64 X 64 = 4096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400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클래스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40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6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37" name="갈매기형 수장 36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Olivetti Faces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0" name="그룹 21"/>
          <p:cNvGrpSpPr/>
          <p:nvPr/>
        </p:nvGrpSpPr>
        <p:grpSpPr>
          <a:xfrm>
            <a:off x="7017488" y="1148006"/>
            <a:ext cx="3545862" cy="338554"/>
            <a:chOff x="1402057" y="883768"/>
            <a:chExt cx="3545862" cy="338554"/>
          </a:xfrm>
        </p:grpSpPr>
        <p:sp>
          <p:nvSpPr>
            <p:cNvPr id="41" name="갈매기형 수장 40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Hand-written Digits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7017488" y="1528951"/>
            <a:ext cx="4802568" cy="1326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8 X 8 = 64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1797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클래스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84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82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85" y="3131881"/>
            <a:ext cx="2700882" cy="1510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85" y="1346230"/>
            <a:ext cx="2700882" cy="1510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45" y="4892834"/>
            <a:ext cx="2700882" cy="1510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63" y="3126879"/>
            <a:ext cx="2700882" cy="1510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6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88" y="1346229"/>
            <a:ext cx="2700882" cy="1510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7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63" y="4892834"/>
            <a:ext cx="2700882" cy="1510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8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86" y="3128386"/>
            <a:ext cx="2700882" cy="151079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0" name="그룹 39"/>
          <p:cNvGrpSpPr/>
          <p:nvPr/>
        </p:nvGrpSpPr>
        <p:grpSpPr>
          <a:xfrm>
            <a:off x="7926685" y="4892833"/>
            <a:ext cx="2700882" cy="1514773"/>
            <a:chOff x="7926685" y="4892833"/>
            <a:chExt cx="2700882" cy="151477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58016" y="4936553"/>
              <a:ext cx="1806557" cy="1471053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926685" y="4892833"/>
              <a:ext cx="2700882" cy="151079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/>
          <p:cNvPicPr preferRelativeResize="0">
            <a:picLocks/>
          </p:cNvPicPr>
          <p:nvPr/>
        </p:nvPicPr>
        <p:blipFill>
          <a:blip r:embed="rId10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87" y="1349774"/>
            <a:ext cx="2700882" cy="1510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1948843" y="1148065"/>
            <a:ext cx="1128322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Swiss Roll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5865" y="2942907"/>
            <a:ext cx="183428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Punctured Sphere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807464" y="4723556"/>
            <a:ext cx="1411092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Toroidal Helix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302568" y="1148065"/>
            <a:ext cx="1205843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Swiss Hole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92952" y="2942907"/>
            <a:ext cx="1225080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Twin Peaks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92983" y="4723556"/>
            <a:ext cx="102502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Gaussian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583981" y="1148065"/>
            <a:ext cx="1472583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Corner Planes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687697" y="2942907"/>
            <a:ext cx="126515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3D Clusters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510057" y="4723556"/>
            <a:ext cx="162044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Occluded Disks</a:t>
            </a:r>
          </a:p>
        </p:txBody>
      </p:sp>
      <p:sp>
        <p:nvSpPr>
          <p:cNvPr id="27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0507" y="619968"/>
            <a:ext cx="1442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2-2. Manifold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85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31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6895" y="2014781"/>
            <a:ext cx="3322398" cy="29412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0631" y="1426186"/>
            <a:ext cx="7443738" cy="42413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444357"/>
            <a:ext cx="5283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math.ucla</a:t>
            </a:r>
            <a:endParaRPr lang="ko-KR" altLang="en-US" sz="1000" dirty="0"/>
          </a:p>
        </p:txBody>
      </p:sp>
      <p:grpSp>
        <p:nvGrpSpPr>
          <p:cNvPr id="15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6" name="갈매기형 수장 15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생성 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GUI in MATLAB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9" name="이등변 삼각형 18"/>
          <p:cNvSpPr/>
          <p:nvPr/>
        </p:nvSpPr>
        <p:spPr>
          <a:xfrm rot="5400000">
            <a:off x="3366991" y="3295528"/>
            <a:ext cx="1965440" cy="266963"/>
          </a:xfrm>
          <a:prstGeom prst="triangle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0507" y="619968"/>
            <a:ext cx="1442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2-2. Manifold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86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937833" y="1629438"/>
          <a:ext cx="2751561" cy="2977328"/>
        </p:xfrm>
        <a:graphic>
          <a:graphicData uri="http://schemas.openxmlformats.org/drawingml/2006/table">
            <a:tbl>
              <a:tblPr/>
              <a:tblGrid>
                <a:gridCol w="91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87">
                  <a:extLst>
                    <a:ext uri="{9D8B030D-6E8A-4147-A177-3AD203B41FA5}">
                      <a16:colId xmlns:a16="http://schemas.microsoft.com/office/drawing/2014/main" val="25385021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Code</a:t>
                      </a: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Extra 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Parameters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Swiss Roll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Z Scaling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Swiss Hole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Z Scaling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Corner Planes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Lift Angle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Punctured Sphere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Z Scaling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Twin Peaks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Z Scaling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3D Clusters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# Clusters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Toroidal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Helix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 Unicode MS" panose="020B0604020202020204" pitchFamily="50" charset="-127"/>
                        <a:cs typeface="Arial" panose="020B0604020202020204" pitchFamily="34" charset="0"/>
                      </a:endParaRP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Sample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Gaussian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Sigma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937832" y="5415605"/>
          <a:ext cx="2751561" cy="678664"/>
        </p:xfrm>
        <a:graphic>
          <a:graphicData uri="http://schemas.openxmlformats.org/drawingml/2006/table">
            <a:tbl>
              <a:tblPr/>
              <a:tblGrid>
                <a:gridCol w="91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87">
                  <a:extLst>
                    <a:ext uri="{9D8B030D-6E8A-4147-A177-3AD203B41FA5}">
                      <a16:colId xmlns:a16="http://schemas.microsoft.com/office/drawing/2014/main" val="25385021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Code</a:t>
                      </a:r>
                    </a:p>
                  </a:txBody>
                  <a:tcPr marL="4052" marR="4052" marT="4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Extra 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Parameters</a:t>
                      </a:r>
                    </a:p>
                  </a:txBody>
                  <a:tcPr marL="4052" marR="4052" marT="40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Ocluded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Disks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Occluder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0773" marR="4052" marT="40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6" name="갈매기형 수장 15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Generator.m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9" name="그룹 21"/>
          <p:cNvGrpSpPr/>
          <p:nvPr/>
        </p:nvGrpSpPr>
        <p:grpSpPr>
          <a:xfrm>
            <a:off x="937832" y="4894907"/>
            <a:ext cx="3545862" cy="338554"/>
            <a:chOff x="1402057" y="883768"/>
            <a:chExt cx="3545862" cy="338554"/>
          </a:xfrm>
        </p:grpSpPr>
        <p:sp>
          <p:nvSpPr>
            <p:cNvPr id="21" name="갈매기형 수장 20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Disks.m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4207" y="2426087"/>
            <a:ext cx="361950" cy="2852494"/>
          </a:xfrm>
          <a:prstGeom prst="rect">
            <a:avLst/>
          </a:prstGeom>
        </p:spPr>
      </p:pic>
      <p:sp>
        <p:nvSpPr>
          <p:cNvPr id="26" name="이등변 삼각형 25"/>
          <p:cNvSpPr/>
          <p:nvPr/>
        </p:nvSpPr>
        <p:spPr>
          <a:xfrm rot="5400000">
            <a:off x="7103162" y="3543372"/>
            <a:ext cx="1965440" cy="266963"/>
          </a:xfrm>
          <a:prstGeom prst="triangle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2860" y="2801389"/>
            <a:ext cx="2582574" cy="1923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3531" y="2251254"/>
            <a:ext cx="3023464" cy="302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3943536" y="4863606"/>
            <a:ext cx="4461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Generator(code,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n_samples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parameter_value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29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0507" y="619968"/>
            <a:ext cx="1442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2-2. Manifold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87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4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속도 비교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ISOMAP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-learn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내장함수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사용법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6311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Olivetti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Hand-written Digits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Manifold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별 특징 및 형태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 및 데이터 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차원축소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결과 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근접이웃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차원에 따른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19413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311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Olivetti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5205" y="1251269"/>
            <a:ext cx="4949546" cy="48336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1251269"/>
            <a:ext cx="4963181" cy="48336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31943" y="1405701"/>
            <a:ext cx="208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ISOMAP</a:t>
            </a:r>
          </a:p>
          <a:p>
            <a:pPr algn="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02460" y="1405701"/>
            <a:ext cx="208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LLE</a:t>
            </a:r>
          </a:p>
          <a:p>
            <a:pPr algn="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89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40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24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 소개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639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1-3. ‘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21"/>
          <p:cNvGrpSpPr/>
          <p:nvPr/>
        </p:nvGrpSpPr>
        <p:grpSpPr>
          <a:xfrm>
            <a:off x="937832" y="1148006"/>
            <a:ext cx="3545862" cy="338554"/>
            <a:chOff x="1402057" y="883768"/>
            <a:chExt cx="3545862" cy="338554"/>
          </a:xfrm>
        </p:grpSpPr>
        <p:sp>
          <p:nvSpPr>
            <p:cNvPr id="13" name="갈매기형 수장 12"/>
            <p:cNvSpPr/>
            <p:nvPr/>
          </p:nvSpPr>
          <p:spPr>
            <a:xfrm>
              <a:off x="1549708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1402057" y="971958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7026" y="883768"/>
              <a:ext cx="3180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</a:t>
              </a:r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FSelector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’ Package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37831" y="1528951"/>
            <a:ext cx="107927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“Functions for selecting attributes from a given dataset”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일반화된 다양한 변수선택 알고리즘을 구현한 함수를 제공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Environment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Fselector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rJava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필요로 하기 때문에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 Run- Environment (JRE)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설치되어 있어야 함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forward.search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, ‘</a:t>
            </a:r>
            <a:r>
              <a:rPr lang="en-US" altLang="ko-KR" sz="1400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backward.search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사용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Forward search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Backward search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Greedy search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알고리즘으로 분류됨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Supervisor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역할을 하는 모델과 성능 지표는 유동적으로 바뀔 수 있음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(i.e.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선형회귀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 지표가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AIC, BIC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아니 여도 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9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8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2045" y="1251268"/>
            <a:ext cx="4860614" cy="483364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5833" y="1283906"/>
            <a:ext cx="4855180" cy="48010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31943" y="1405701"/>
            <a:ext cx="208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</a:t>
            </a:r>
          </a:p>
          <a:p>
            <a:pPr algn="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02460" y="1405701"/>
            <a:ext cx="208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</a:t>
            </a:r>
          </a:p>
          <a:p>
            <a:pPr algn="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- 2015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튜토리얼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0507" y="619968"/>
            <a:ext cx="1311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3-1. Olivetti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90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2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663" y="1125959"/>
            <a:ext cx="3452110" cy="23940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6386" y="1126517"/>
            <a:ext cx="3443144" cy="24119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9810" y="3741376"/>
            <a:ext cx="2347814" cy="27929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11879" y="3734196"/>
            <a:ext cx="2448332" cy="2807324"/>
          </a:xfrm>
          <a:prstGeom prst="rect">
            <a:avLst/>
          </a:prstGeom>
        </p:spPr>
      </p:pic>
      <p:sp>
        <p:nvSpPr>
          <p:cNvPr id="15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0507" y="619968"/>
            <a:ext cx="24987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3-2.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Hand-written Digits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91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5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4" y="971204"/>
            <a:ext cx="4915592" cy="49155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3683" y="1120158"/>
            <a:ext cx="3470044" cy="24747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787" y="3700754"/>
            <a:ext cx="2333454" cy="285758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1" y="6444357"/>
            <a:ext cx="89777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https://github.com/oreillymedia/t-SNE-tutorial</a:t>
            </a:r>
          </a:p>
        </p:txBody>
      </p:sp>
      <p:sp>
        <p:nvSpPr>
          <p:cNvPr id="2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0507" y="619968"/>
            <a:ext cx="24987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3-2.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Hand-written Digits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92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5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002" y="3610085"/>
            <a:ext cx="9720000" cy="32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002" y="682025"/>
            <a:ext cx="9720000" cy="32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77765" y="1000175"/>
            <a:ext cx="1628775" cy="251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10074" y="3929563"/>
            <a:ext cx="1628775" cy="251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81749" y="3929563"/>
            <a:ext cx="1628775" cy="251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90507" y="619968"/>
            <a:ext cx="1442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3-3.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Manifold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93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8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2656" y="3613641"/>
            <a:ext cx="9720000" cy="32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4343" y="690081"/>
            <a:ext cx="9720000" cy="32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10075" y="1000175"/>
            <a:ext cx="5572125" cy="251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410074" y="3929563"/>
            <a:ext cx="1628775" cy="251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0507" y="619968"/>
            <a:ext cx="1442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3-3.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Manifold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94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7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7688" y="3627210"/>
            <a:ext cx="9720000" cy="32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2668" y="679649"/>
            <a:ext cx="9720000" cy="32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81750" y="1000175"/>
            <a:ext cx="1628775" cy="251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381749" y="3929563"/>
            <a:ext cx="1628775" cy="251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0507" y="619968"/>
            <a:ext cx="1442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3-3.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Manifold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95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97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000" y="3631406"/>
            <a:ext cx="9720000" cy="32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000" y="687495"/>
            <a:ext cx="9720000" cy="32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53425" y="1000175"/>
            <a:ext cx="1628775" cy="251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10074" y="3929563"/>
            <a:ext cx="3609976" cy="251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0507" y="619968"/>
            <a:ext cx="1442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3-3.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Manifold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96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99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000" y="1928872"/>
            <a:ext cx="9720000" cy="32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72225" y="2243323"/>
            <a:ext cx="1628775" cy="2517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0507" y="619968"/>
            <a:ext cx="1442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3-3.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Manifold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97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64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139756" y="265612"/>
            <a:ext cx="151436" cy="649087"/>
          </a:xfrm>
          <a:prstGeom prst="rect">
            <a:avLst/>
          </a:prstGeom>
          <a:solidFill>
            <a:srgbClr val="0C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435" y="9432"/>
            <a:ext cx="15872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285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285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0507" y="619968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3-4</a:t>
            </a:r>
            <a:r>
              <a:rPr lang="en-US" altLang="ko-KR" sz="160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37831" y="1308344"/>
            <a:ext cx="88276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알고리즘의 컨셉에 따라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임베딩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된 모습에 차이가 있음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ISOMAP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데이터의 포인트 사이에 존재하는 빈 공간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(hole)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저차원에서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두드러지게 나타냄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지역적인 패턴을 효과적으로 반영하는 목적에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LLE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알맞음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37831" y="4552170"/>
            <a:ext cx="88276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실험에 사용한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Manifold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데이터는 인공적으로 생성한 것으로 실제 데이터와는 많은 차이가 있음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특히 데이터의 형태에 대한 사전지식이 없는 경우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방법을 시도해 보아야 함</a:t>
            </a:r>
            <a:endParaRPr lang="en-US" altLang="ko-KR" sz="1600" b="1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10800000">
            <a:off x="4516942" y="3543372"/>
            <a:ext cx="1965440" cy="266963"/>
          </a:xfrm>
          <a:prstGeom prst="triangle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22875" y="4100177"/>
            <a:ext cx="9553575" cy="19812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49D0F-9B17-46B0-AE69-6E4911C36E81}" type="slidenum">
              <a:rPr lang="ko-KR" altLang="en-US" smtClean="0"/>
              <a:pPr/>
              <a:t>98</a:t>
            </a:fld>
            <a:r>
              <a:rPr lang="en-US" altLang="ko-KR" smtClean="0"/>
              <a:t>/102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23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853" y="6613088"/>
            <a:ext cx="3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2014-2 Business Logistics Team Project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-21699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705967"/>
            <a:ext cx="12192000" cy="17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107971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28089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5967395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Pentagon 41"/>
          <p:cNvSpPr/>
          <p:nvPr/>
        </p:nvSpPr>
        <p:spPr>
          <a:xfrm>
            <a:off x="1083648" y="1453773"/>
            <a:ext cx="2378696" cy="498106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</a:t>
            </a:r>
          </a:p>
        </p:txBody>
      </p:sp>
      <p:sp>
        <p:nvSpPr>
          <p:cNvPr id="19" name="갈매기형 수장 18"/>
          <p:cNvSpPr/>
          <p:nvPr/>
        </p:nvSpPr>
        <p:spPr>
          <a:xfrm>
            <a:off x="3528089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</a:t>
            </a:r>
          </a:p>
        </p:txBody>
      </p:sp>
      <p:sp>
        <p:nvSpPr>
          <p:cNvPr id="22" name="갈매기형 수장 21"/>
          <p:cNvSpPr/>
          <p:nvPr/>
        </p:nvSpPr>
        <p:spPr>
          <a:xfrm>
            <a:off x="5967052" y="1453772"/>
            <a:ext cx="2372175" cy="49589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</a:t>
            </a:r>
          </a:p>
        </p:txBody>
      </p:sp>
      <p:sp>
        <p:nvSpPr>
          <p:cNvPr id="33" name="Rectangle 14"/>
          <p:cNvSpPr/>
          <p:nvPr/>
        </p:nvSpPr>
        <p:spPr>
          <a:xfrm>
            <a:off x="8406358" y="2002117"/>
            <a:ext cx="2372175" cy="36930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8406015" y="1453772"/>
            <a:ext cx="2372175" cy="495891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속도 비교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17397" y="2072029"/>
            <a:ext cx="2161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ISOMAP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scikit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-learn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내장함수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사용법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t-SNE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63114" y="2072029"/>
            <a:ext cx="2161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Olivetti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Hand-written Digits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Manifold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별 특징 및 형태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3404" y="2072029"/>
            <a:ext cx="2161512" cy="89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 및 데이터 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차원축소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결과 시각화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58932" y="2072029"/>
            <a:ext cx="2161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근접이웃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차원에 따른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42096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4182</TotalTime>
  <Words>7341</Words>
  <Application>Microsoft Office PowerPoint</Application>
  <PresentationFormat>와이드스크린</PresentationFormat>
  <Paragraphs>1586</Paragraphs>
  <Slides>102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3" baseType="lpstr">
      <vt:lpstr>Wingdings</vt:lpstr>
      <vt:lpstr>KoPubDotum Bold</vt:lpstr>
      <vt:lpstr>맑은 고딕</vt:lpstr>
      <vt:lpstr>KoPub돋움체 Medium</vt:lpstr>
      <vt:lpstr>Cambria Math</vt:lpstr>
      <vt:lpstr>Arial</vt:lpstr>
      <vt:lpstr>Courier New</vt:lpstr>
      <vt:lpstr>Times New Roman</vt:lpstr>
      <vt:lpstr>Arial Unicode MS</vt:lpstr>
      <vt:lpstr>Lucida Console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Mingu</dc:creator>
  <cp:lastModifiedBy>Mingu</cp:lastModifiedBy>
  <cp:revision>140</cp:revision>
  <dcterms:created xsi:type="dcterms:W3CDTF">2016-10-11T10:35:59Z</dcterms:created>
  <dcterms:modified xsi:type="dcterms:W3CDTF">2016-10-18T10:13:27Z</dcterms:modified>
</cp:coreProperties>
</file>